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64" r:id="rId4"/>
    <p:sldId id="265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5CA55-57C8-5EEF-D99C-9141F4FC8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DBB652-3917-78CC-584E-3AEC2A6B8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CA58E-00BC-3055-7046-F8262EDE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FA5367-1F24-EA69-ACD6-E2D97F6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4E9B4D-54E4-2C49-8B64-7F6730C8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55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56A6C-EA15-FCD3-A002-2E247AB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65908A-2BA5-B0DE-C8E9-86F6560B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541A15-40F4-4CE5-C5C0-0E80A8E6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97B1A0-F652-4F6D-0065-B4FFF190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04ED02-8676-E696-4E8D-7F702931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4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03AFAE-0026-2365-00F7-1DD7238F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154CDB-D976-B193-8D42-C9D28DDF2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35C95-7091-BC80-CA2D-73A07EDB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AA81E0-D1F9-BB27-9DF1-5694407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214F6D-4CBF-9585-AC48-C3740B1B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49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E273B-A3F8-056B-69B3-64B1A043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4DCC2-940E-A672-BDD8-6D83E471E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45151-2E75-A1B0-38F0-5425B6A1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84F155-7883-8BF6-A0E0-2CD1E94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26EED4-8F2C-8154-9C9E-48AFCB67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3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8363F-5903-7299-C347-EC9C6D92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0F458-B7AF-4E6B-9D1F-7669890A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E5998F-EBBE-A040-BEE8-9A772CE1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38DA5-B898-B7D3-CBE0-B22C9E35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BDEB3-4D93-0C07-696B-EF5B0D37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720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A774E-B00A-B9B5-F65F-F8FEF1B2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0EDAB-D94D-13C3-B30E-A9059A4C0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EB205B-ED56-9D14-3D98-2B5CBCF8C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F65642-0C9C-2BFC-DF62-601634E2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839AB7-AF2D-1456-1438-EB4C8404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5E4438-4E5A-F147-E6E5-222F83A2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77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5FA76-F1FE-C6B2-2B23-498FB460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750B50-C589-210A-349E-9DFF10C3B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61B50F-B58C-A8A8-BB0C-45C502C34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3E33A9-E4C9-C823-A05C-898008294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21299D-E771-C8D4-7157-A92B7AC13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EEB2D79-3A83-0D1E-160D-EB1C4B5E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490139-25CB-77E1-D49B-06BAEFDA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B50C92-552F-4E32-935C-4EFF8943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586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FE342-863D-BBF8-3C00-00FE731E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B6F636-B086-E8B5-5359-2A92B488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52984F-44F9-0ECE-ED5B-841CC718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ED9FE6-94BA-4E15-9E23-5CA473E5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8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9A51A0-8FA7-5251-0F25-742E5E88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592AF7-D201-D5B3-33AE-A5EC5FDB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AA06B8-0D10-E4B7-1AF5-1B5BC798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95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BEF58-E807-80EE-10F1-317FC807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2BD19-E7D5-D2AF-1BD5-B324C899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640DC0-885C-4E08-AD45-69748FB7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0DBDCA-04CA-5C93-8948-EA0B2C1C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722609-A2B7-EAE4-35B1-88B86DC5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AEB975-4431-5CDD-9F48-73D28D15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93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148AB-559E-441E-E759-8D1CCD0A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B71331-3AF5-4B3E-8CD4-CC789BAB8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9F358C-0499-359A-F739-171B336FC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B5BE06-52FA-7C51-42C5-F4385D7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78D638-F470-638E-150F-15FF39F5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410D98-6ED9-40A5-8785-BDF49812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2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A01239-6E66-34A3-C538-E843DE47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10D819-878F-802D-F84E-3BCEA156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3D019C-CB72-1F01-13AC-C9F182D80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6CE0-A86D-44A2-8C30-C2EA811D56C7}" type="datetimeFigureOut">
              <a:rPr lang="nl-BE" smtClean="0"/>
              <a:t>13/07/2023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F457EF-737F-239C-2801-1322905F3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F2EF1A-B446-B229-95D9-132888278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BBB7-CF1B-40B7-B3C0-A2CC6B6442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59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61D291C-F07D-841A-DC3B-5D8220FA3350}"/>
              </a:ext>
            </a:extLst>
          </p:cNvPr>
          <p:cNvSpPr txBox="1"/>
          <p:nvPr/>
        </p:nvSpPr>
        <p:spPr>
          <a:xfrm>
            <a:off x="1227015" y="1719385"/>
            <a:ext cx="791698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Afwezigheid van psychische voorstellingen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Verslaving, psychosomatische ziekten, gedragsstoornissen,..</a:t>
            </a:r>
          </a:p>
          <a:p>
            <a:pPr marL="285750" indent="-285750">
              <a:buFontTx/>
              <a:buChar char="-"/>
            </a:pPr>
            <a:r>
              <a:rPr lang="nl-BE" sz="2400" dirty="0" err="1">
                <a:latin typeface="Calibri" panose="020F0502020204030204" pitchFamily="34" charset="0"/>
              </a:rPr>
              <a:t>Figurabiliteit</a:t>
            </a:r>
            <a:r>
              <a:rPr lang="nl-BE" sz="2400" dirty="0">
                <a:latin typeface="Calibri" panose="020F0502020204030204" pitchFamily="34" charset="0"/>
              </a:rPr>
              <a:t> (César en Sara </a:t>
            </a:r>
            <a:r>
              <a:rPr lang="nl-BE" sz="2400" dirty="0" err="1">
                <a:latin typeface="Calibri" panose="020F0502020204030204" pitchFamily="34" charset="0"/>
              </a:rPr>
              <a:t>Botella</a:t>
            </a:r>
            <a:r>
              <a:rPr lang="nl-BE" sz="2400" dirty="0">
                <a:latin typeface="Calibri" panose="020F0502020204030204" pitchFamily="34" charset="0"/>
              </a:rPr>
              <a:t>, 2007) , het geheugen zonder herinnering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Buiten de tijd leven, </a:t>
            </a:r>
            <a:r>
              <a:rPr lang="nl-BE" sz="2400" i="1" dirty="0" err="1">
                <a:latin typeface="Calibri" panose="020F0502020204030204" pitchFamily="34" charset="0"/>
              </a:rPr>
              <a:t>psychic</a:t>
            </a:r>
            <a:r>
              <a:rPr lang="nl-BE" sz="2400" i="1" dirty="0">
                <a:latin typeface="Calibri" panose="020F0502020204030204" pitchFamily="34" charset="0"/>
              </a:rPr>
              <a:t> </a:t>
            </a:r>
            <a:r>
              <a:rPr lang="nl-BE" sz="2400" i="1" dirty="0" err="1">
                <a:latin typeface="Calibri" panose="020F0502020204030204" pitchFamily="34" charset="0"/>
              </a:rPr>
              <a:t>retreat</a:t>
            </a:r>
            <a:r>
              <a:rPr lang="nl-BE" sz="2400" i="1" dirty="0">
                <a:latin typeface="Calibri" panose="020F0502020204030204" pitchFamily="34" charset="0"/>
              </a:rPr>
              <a:t> (</a:t>
            </a:r>
            <a:r>
              <a:rPr lang="nl-BE" sz="2400" dirty="0">
                <a:latin typeface="Calibri" panose="020F0502020204030204" pitchFamily="34" charset="0"/>
              </a:rPr>
              <a:t>John Steiner, 1993)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Tuin van Eden-fantasie (John Steiner, 2018)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Vermogen om te rouwen</a:t>
            </a:r>
          </a:p>
          <a:p>
            <a:pPr marL="285750" indent="-285750">
              <a:buFontTx/>
              <a:buChar char="-"/>
            </a:pPr>
            <a:r>
              <a:rPr lang="nl-BE" sz="2400" i="1" dirty="0" err="1">
                <a:latin typeface="Calibri" panose="020F0502020204030204" pitchFamily="34" charset="0"/>
              </a:rPr>
              <a:t>Fear</a:t>
            </a:r>
            <a:r>
              <a:rPr lang="nl-BE" sz="2400" i="1" dirty="0">
                <a:latin typeface="Calibri" panose="020F0502020204030204" pitchFamily="34" charset="0"/>
              </a:rPr>
              <a:t> of breakdown </a:t>
            </a:r>
            <a:r>
              <a:rPr lang="nl-BE" sz="2400" dirty="0">
                <a:latin typeface="Calibri" panose="020F0502020204030204" pitchFamily="34" charset="0"/>
              </a:rPr>
              <a:t>(D.W. </a:t>
            </a:r>
            <a:r>
              <a:rPr lang="nl-BE" sz="2400" dirty="0" err="1">
                <a:latin typeface="Calibri" panose="020F0502020204030204" pitchFamily="34" charset="0"/>
              </a:rPr>
              <a:t>Winnicott</a:t>
            </a:r>
            <a:r>
              <a:rPr lang="nl-BE" sz="2400" dirty="0">
                <a:latin typeface="Calibri" panose="020F0502020204030204" pitchFamily="34" charset="0"/>
              </a:rPr>
              <a:t>, 1974)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872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overdekt, vloer, muur, Kabinet&#10;&#10;Automatisch gegenereerde beschrijving">
            <a:extLst>
              <a:ext uri="{FF2B5EF4-FFF2-40B4-BE49-F238E27FC236}">
                <a16:creationId xmlns:a16="http://schemas.microsoft.com/office/drawing/2014/main" id="{F1BD184A-25AA-B8A4-599C-79B3B5475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571500"/>
            <a:ext cx="37623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4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B507C-BB57-8C86-DCD1-C1943F31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en ruimte</a:t>
            </a:r>
          </a:p>
        </p:txBody>
      </p:sp>
      <p:pic>
        <p:nvPicPr>
          <p:cNvPr id="7" name="Tijdelijke aanduiding voor inhoud 6" descr="Afbeelding met verven, kunst, tekening, Moderne kunst&#10;&#10;Automatisch gegenereerde beschrijving">
            <a:extLst>
              <a:ext uri="{FF2B5EF4-FFF2-40B4-BE49-F238E27FC236}">
                <a16:creationId xmlns:a16="http://schemas.microsoft.com/office/drawing/2014/main" id="{1BDF0A40-2777-966F-4D79-9AD59653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99" y="1825625"/>
            <a:ext cx="6561002" cy="4351338"/>
          </a:xfrm>
        </p:spPr>
      </p:pic>
    </p:spTree>
    <p:extLst>
      <p:ext uri="{BB962C8B-B14F-4D97-AF65-F5344CB8AC3E}">
        <p14:creationId xmlns:p14="http://schemas.microsoft.com/office/powerpoint/2010/main" val="391782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E33E3A-7CB6-7670-1107-465D94A93A65}"/>
              </a:ext>
            </a:extLst>
          </p:cNvPr>
          <p:cNvSpPr txBox="1"/>
          <p:nvPr/>
        </p:nvSpPr>
        <p:spPr>
          <a:xfrm>
            <a:off x="797169" y="695569"/>
            <a:ext cx="83468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nl-B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 </a:t>
            </a:r>
            <a:r>
              <a:rPr lang="nl-BE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nl-B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best of a bad job 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(W.R. </a:t>
            </a:r>
            <a:r>
              <a:rPr lang="nl-B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Bion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1979)</a:t>
            </a:r>
          </a:p>
          <a:p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i="1" dirty="0" err="1">
                <a:latin typeface="Calibri" panose="020F0502020204030204" pitchFamily="34" charset="0"/>
              </a:rPr>
              <a:t>Psychoanalytic</a:t>
            </a:r>
            <a:r>
              <a:rPr lang="nl-BE" sz="2400" i="1" dirty="0">
                <a:latin typeface="Calibri" panose="020F0502020204030204" pitchFamily="34" charset="0"/>
              </a:rPr>
              <a:t> </a:t>
            </a:r>
            <a:r>
              <a:rPr lang="nl-BE" sz="2400" i="1" dirty="0" err="1">
                <a:latin typeface="Calibri" panose="020F0502020204030204" pitchFamily="34" charset="0"/>
              </a:rPr>
              <a:t>Fieldtheory</a:t>
            </a:r>
            <a:r>
              <a:rPr lang="nl-BE" sz="2400" i="1" dirty="0">
                <a:latin typeface="Calibri" panose="020F0502020204030204" pitchFamily="34" charset="0"/>
              </a:rPr>
              <a:t> </a:t>
            </a:r>
            <a:r>
              <a:rPr lang="nl-BE" sz="2400" dirty="0">
                <a:latin typeface="Calibri" panose="020F0502020204030204" pitchFamily="34" charset="0"/>
              </a:rPr>
              <a:t>(W. &amp;M. </a:t>
            </a:r>
            <a:r>
              <a:rPr lang="nl-BE" sz="2400" dirty="0" err="1">
                <a:latin typeface="Calibri" panose="020F0502020204030204" pitchFamily="34" charset="0"/>
              </a:rPr>
              <a:t>Baranger</a:t>
            </a:r>
            <a:r>
              <a:rPr lang="nl-BE" sz="2400" dirty="0">
                <a:latin typeface="Calibri" panose="020F0502020204030204" pitchFamily="34" charset="0"/>
              </a:rPr>
              <a:t>, 1961)</a:t>
            </a:r>
          </a:p>
          <a:p>
            <a:endParaRPr lang="nl-BE" sz="2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Kaderobjecten (</a:t>
            </a:r>
            <a:r>
              <a:rPr lang="nl-BE" sz="2400" dirty="0" err="1">
                <a:latin typeface="Calibri" panose="020F0502020204030204" pitchFamily="34" charset="0"/>
              </a:rPr>
              <a:t>J.Bleger</a:t>
            </a:r>
            <a:r>
              <a:rPr lang="nl-BE" sz="2400" dirty="0">
                <a:latin typeface="Calibri" panose="020F0502020204030204" pitchFamily="34" charset="0"/>
              </a:rPr>
              <a:t>, 1967)</a:t>
            </a:r>
          </a:p>
          <a:p>
            <a:endParaRPr lang="nl-BE" sz="2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dirty="0" err="1">
                <a:latin typeface="Calibri" panose="020F0502020204030204" pitchFamily="34" charset="0"/>
              </a:rPr>
              <a:t>Transformations</a:t>
            </a:r>
            <a:r>
              <a:rPr lang="nl-BE" sz="2400" dirty="0">
                <a:latin typeface="Calibri" panose="020F0502020204030204" pitchFamily="34" charset="0"/>
              </a:rPr>
              <a:t> (W.R. </a:t>
            </a:r>
            <a:r>
              <a:rPr lang="nl-BE" sz="2400" dirty="0" err="1">
                <a:latin typeface="Calibri" panose="020F0502020204030204" pitchFamily="34" charset="0"/>
              </a:rPr>
              <a:t>Bion</a:t>
            </a:r>
            <a:r>
              <a:rPr lang="nl-BE" sz="2400" dirty="0">
                <a:latin typeface="Calibri" panose="020F0502020204030204" pitchFamily="34" charset="0"/>
              </a:rPr>
              <a:t>, 1984)</a:t>
            </a:r>
          </a:p>
          <a:p>
            <a:endParaRPr lang="nl-BE" sz="2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Micro- en macrotransformaties (</a:t>
            </a:r>
            <a:r>
              <a:rPr lang="nl-BE" sz="2400" dirty="0" err="1">
                <a:latin typeface="Calibri" panose="020F0502020204030204" pitchFamily="34" charset="0"/>
              </a:rPr>
              <a:t>A.Ferro</a:t>
            </a:r>
            <a:r>
              <a:rPr lang="nl-BE" sz="2400" dirty="0">
                <a:latin typeface="Calibri" panose="020F0502020204030204" pitchFamily="34" charset="0"/>
              </a:rPr>
              <a:t>, 2009)</a:t>
            </a:r>
          </a:p>
          <a:p>
            <a:endParaRPr lang="nl-BE" sz="2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</a:rPr>
              <a:t>Dromen die een bladzijde omdraaien (J.M </a:t>
            </a:r>
            <a:r>
              <a:rPr lang="nl-BE" sz="2400" dirty="0" err="1">
                <a:latin typeface="Calibri" panose="020F0502020204030204" pitchFamily="34" charset="0"/>
              </a:rPr>
              <a:t>Quinodoz</a:t>
            </a:r>
            <a:r>
              <a:rPr lang="nl-BE" sz="2400" dirty="0">
                <a:latin typeface="Calibri" panose="020F0502020204030204" pitchFamily="34" charset="0"/>
              </a:rPr>
              <a:t>, 2001)</a:t>
            </a:r>
          </a:p>
          <a:p>
            <a:pPr marL="285750" indent="-285750">
              <a:buFontTx/>
              <a:buChar char="-"/>
            </a:pP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693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C853-1F52-47F8-BC1B-F58F6C70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Psychische verandering heeft een container nodig</a:t>
            </a:r>
          </a:p>
        </p:txBody>
      </p:sp>
      <p:pic>
        <p:nvPicPr>
          <p:cNvPr id="5" name="Tijdelijke aanduiding voor inhoud 4" descr="Afbeelding met kleding, verven, kunst, tekening&#10;&#10;Automatisch gegenereerde beschrijving">
            <a:extLst>
              <a:ext uri="{FF2B5EF4-FFF2-40B4-BE49-F238E27FC236}">
                <a16:creationId xmlns:a16="http://schemas.microsoft.com/office/drawing/2014/main" id="{EA1EFB78-B368-837F-69DE-6A67061B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20" y="1825625"/>
            <a:ext cx="5646960" cy="4351338"/>
          </a:xfrm>
        </p:spPr>
      </p:pic>
    </p:spTree>
    <p:extLst>
      <p:ext uri="{BB962C8B-B14F-4D97-AF65-F5344CB8AC3E}">
        <p14:creationId xmlns:p14="http://schemas.microsoft.com/office/powerpoint/2010/main" val="21272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261AA22-C2A2-DD23-B2D2-B825F8439602}"/>
              </a:ext>
            </a:extLst>
          </p:cNvPr>
          <p:cNvSpPr txBox="1"/>
          <p:nvPr/>
        </p:nvSpPr>
        <p:spPr>
          <a:xfrm>
            <a:off x="1516185" y="1000370"/>
            <a:ext cx="769033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Container/</a:t>
            </a:r>
            <a:r>
              <a:rPr lang="nl-B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contained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(W.R. </a:t>
            </a:r>
            <a:r>
              <a:rPr lang="nl-B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</a:rPr>
              <a:t>, 1962)</a:t>
            </a:r>
          </a:p>
          <a:p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</a:t>
            </a:r>
            <a:r>
              <a:rPr lang="nl-B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no </a:t>
            </a:r>
            <a:r>
              <a:rPr lang="nl-BE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</a:t>
            </a:r>
            <a:r>
              <a:rPr lang="nl-B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BE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</a:t>
            </a:r>
            <a:r>
              <a:rPr lang="nl-B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a baby 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(D.W. </a:t>
            </a:r>
            <a:r>
              <a:rPr lang="nl-B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Winnicott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1970)</a:t>
            </a:r>
          </a:p>
          <a:p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2400" dirty="0" err="1"/>
              <a:t>Maternele</a:t>
            </a:r>
            <a:r>
              <a:rPr lang="nl-BE" sz="2400" dirty="0"/>
              <a:t> rêverie (W.R. </a:t>
            </a:r>
            <a:r>
              <a:rPr lang="nl-BE" sz="2400" dirty="0" err="1"/>
              <a:t>Bion</a:t>
            </a:r>
            <a:r>
              <a:rPr lang="nl-BE" sz="2400" dirty="0"/>
              <a:t>, 1962)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Psychische transparantie (M. </a:t>
            </a:r>
            <a:r>
              <a:rPr lang="nl-BE" sz="2400" dirty="0" err="1"/>
              <a:t>Bydlowski</a:t>
            </a:r>
            <a:r>
              <a:rPr lang="nl-BE" sz="2400" dirty="0"/>
              <a:t>, 2008)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Primaire </a:t>
            </a:r>
            <a:r>
              <a:rPr lang="nl-BE" sz="2400" dirty="0" err="1"/>
              <a:t>maternele</a:t>
            </a:r>
            <a:r>
              <a:rPr lang="nl-BE" sz="2400" dirty="0"/>
              <a:t> preoccupatie (D.W. </a:t>
            </a:r>
            <a:r>
              <a:rPr lang="nl-BE" sz="2400" dirty="0" err="1"/>
              <a:t>Winnicott</a:t>
            </a:r>
            <a:r>
              <a:rPr lang="nl-BE" sz="2400" dirty="0"/>
              <a:t>, 1969)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Transformationeel object (</a:t>
            </a:r>
            <a:r>
              <a:rPr lang="nl-BE" sz="2400" dirty="0" err="1"/>
              <a:t>C.Bollas</a:t>
            </a:r>
            <a:r>
              <a:rPr lang="nl-BE" sz="2400" dirty="0"/>
              <a:t>, 1987)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 err="1"/>
              <a:t>Transitioneel</a:t>
            </a:r>
            <a:r>
              <a:rPr lang="nl-BE" sz="2400" dirty="0"/>
              <a:t> object (D.W. </a:t>
            </a:r>
            <a:r>
              <a:rPr lang="nl-BE" sz="2400" dirty="0" err="1"/>
              <a:t>Winnicott</a:t>
            </a:r>
            <a:r>
              <a:rPr lang="nl-BE" sz="2400" dirty="0"/>
              <a:t>, 1956)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095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408E8-7875-A5E5-A5DE-047F5BF6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</a:t>
            </a:r>
          </a:p>
        </p:txBody>
      </p:sp>
      <p:pic>
        <p:nvPicPr>
          <p:cNvPr id="5" name="Tijdelijke aanduiding voor inhoud 4" descr="Afbeelding met verven, tekening, Menselijk gezicht, Acrylverf&#10;&#10;Automatisch gegenereerde beschrijving">
            <a:extLst>
              <a:ext uri="{FF2B5EF4-FFF2-40B4-BE49-F238E27FC236}">
                <a16:creationId xmlns:a16="http://schemas.microsoft.com/office/drawing/2014/main" id="{6E897E42-29FA-25ED-FA50-CC2BF6BD8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66" y="1825625"/>
            <a:ext cx="5695468" cy="4351338"/>
          </a:xfrm>
        </p:spPr>
      </p:pic>
    </p:spTree>
    <p:extLst>
      <p:ext uri="{BB962C8B-B14F-4D97-AF65-F5344CB8AC3E}">
        <p14:creationId xmlns:p14="http://schemas.microsoft.com/office/powerpoint/2010/main" val="32854102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223</Words>
  <Application>Microsoft Office PowerPoint</Application>
  <PresentationFormat>Breedbeeld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Tijd en ruimte</vt:lpstr>
      <vt:lpstr>PowerPoint-presentatie</vt:lpstr>
      <vt:lpstr>Psychische verandering heeft een container nodig</vt:lpstr>
      <vt:lpstr>PowerPoint-presentatie</vt:lpstr>
      <vt:lpstr>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psychoanalytische proces: Het verleden als levend heden</dc:title>
  <dc:creator>Christine Franckx</dc:creator>
  <cp:lastModifiedBy>SimoneMarijke SimoneMarijke</cp:lastModifiedBy>
  <cp:revision>3</cp:revision>
  <dcterms:created xsi:type="dcterms:W3CDTF">2023-07-02T16:43:36Z</dcterms:created>
  <dcterms:modified xsi:type="dcterms:W3CDTF">2023-07-13T13:30:52Z</dcterms:modified>
</cp:coreProperties>
</file>