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7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2" r:id="rId3"/>
    <p:sldId id="265" r:id="rId4"/>
    <p:sldId id="299" r:id="rId5"/>
    <p:sldId id="390" r:id="rId6"/>
    <p:sldId id="396" r:id="rId7"/>
    <p:sldId id="399" r:id="rId8"/>
    <p:sldId id="397" r:id="rId9"/>
    <p:sldId id="394" r:id="rId10"/>
    <p:sldId id="398" r:id="rId11"/>
    <p:sldId id="388" r:id="rId12"/>
    <p:sldId id="268" r:id="rId13"/>
    <p:sldId id="269" r:id="rId14"/>
    <p:sldId id="393" r:id="rId15"/>
    <p:sldId id="395" r:id="rId16"/>
    <p:sldId id="387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via Jan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738"/>
    <p:restoredTop sz="94671"/>
  </p:normalViewPr>
  <p:slideViewPr>
    <p:cSldViewPr>
      <p:cViewPr varScale="1">
        <p:scale>
          <a:sx n="63" d="100"/>
          <a:sy n="63" d="100"/>
        </p:scale>
        <p:origin x="6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3976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A48CE83-627B-B7D5-EB20-3EBA086CAA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2553DBA-2D4E-2093-9DD3-4D5DA587B76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FC4D99A0-ACF9-7B79-45E9-5EB5766538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B9DCF61C-FBD1-2645-7B85-B6AED73AB54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19E0C71-465D-0546-B155-1DF96676EDF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23B2139-B3FC-6D9E-0C43-B9F2BD0579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44D1F624-E809-A4AB-41E1-EF60B81CCF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C71C214C-012C-304B-45FB-4BE51EF30A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2EE7820F-D141-3834-81B6-9105354A4E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B9EEFE1A-AB83-C6F7-35A7-0E74602AA8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A5F286D6-D62E-A199-B295-E25A70225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275C9A3-CBB2-9642-A5A0-1985D46815E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08474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C9FF5FF-4DF3-8345-DE9F-1F8A2FD46F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9064903-5EC8-7E48-A2B6-41D3766FE907}" type="slidenum">
              <a:rPr lang="en-US" altLang="nl-NL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nl-NL" sz="1200">
              <a:latin typeface="Arial" panose="020B0604020202020204" pitchFamily="34" charset="0"/>
            </a:endParaRP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EB838DA3-48C8-5922-96DC-691C78DE42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ED06960-23D1-856D-BB9A-A168F8347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64F557D-A142-D903-32AB-8064D5F19C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D3B24-8945-544A-97B4-1C94E7DD8A01}" type="slidenum">
              <a:rPr lang="en-US" altLang="nl-NL"/>
              <a:pPr/>
              <a:t>2</a:t>
            </a:fld>
            <a:endParaRPr lang="en-US" altLang="nl-NL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3DF0AC6A-1C1C-4DA1-8A44-70CA66AB73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F5D51BC-77AD-31E2-0545-E18F5317F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8406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0EFF4E-E79D-FACA-5055-D52AC6B37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9BCF4-E343-9948-90A1-D402767C8383}" type="slidenum">
              <a:rPr lang="en-US" altLang="nl-NL"/>
              <a:pPr/>
              <a:t>3</a:t>
            </a:fld>
            <a:endParaRPr lang="en-US" altLang="nl-NL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0E23E847-778F-104E-BF9A-C982936495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1CE8587-B8DD-1FE3-7610-4DD7B485D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AD9BBA39-62AB-4C9F-96E6-F201FF91B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0D52F65-C59E-2641-AC15-07E57C211354}" type="slidenum">
              <a:rPr lang="en-US" altLang="nl-NL">
                <a:latin typeface="Arial" panose="020B0604020202020204" pitchFamily="34" charset="0"/>
              </a:rPr>
              <a:pPr/>
              <a:t>4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2BB086D-9B20-237A-B2AC-8CF5FB6096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12A3337-408D-77A1-8725-648146F47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56131CF4-2B4F-0392-2CF8-825E7F46C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20285AB-F1A2-3140-B8D2-58ADCE8BEB2D}" type="slidenum">
              <a:rPr lang="en-US" altLang="nl-NL">
                <a:latin typeface="Arial" panose="020B0604020202020204" pitchFamily="34" charset="0"/>
              </a:rPr>
              <a:pPr/>
              <a:t>12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173E198-A45E-6B09-75FB-24B1625DAE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7D8D65A-D0D6-3EDE-B82B-975DF50C2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794CAE75-1E55-EAB0-2E3C-486855A12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119C436-8823-954A-92CB-07306F510B86}" type="slidenum">
              <a:rPr lang="en-US" altLang="nl-NL">
                <a:latin typeface="Arial" panose="020B0604020202020204" pitchFamily="34" charset="0"/>
              </a:rPr>
              <a:pPr/>
              <a:t>13</a:t>
            </a:fld>
            <a:endParaRPr lang="en-US" altLang="nl-NL">
              <a:latin typeface="Arial" panose="020B0604020202020204" pitchFamily="34" charset="0"/>
            </a:endParaRPr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44B658A-64C2-E0C8-070E-E7978F6DF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E98D77C-55DC-C2E4-240D-C04A3CF71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AF5A6C-A8EC-6C4C-8174-95B246C96FD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385A084-08A4-EDDF-141A-9A9E4F1AA7B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7244C39-8AE0-3F42-B2CA-1B46D34381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1EEAAE9C-B4F1-E0A7-FEC1-B8B0D248AD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CE2DD6B-9EC4-2D2B-DD5E-207E35F714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ADC6E709-8FB7-51F5-C054-4D20E0EFA9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DAB96367-0AD7-AB90-ACCE-32575E4A2D1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34490975-DCD7-C233-633B-8A7CD37448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8017AA2F-7592-F1C9-C7D7-49ABE707B6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A21EC403-71A1-39C3-F5B8-C577CBAE122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E6D1596D-0795-C99D-5543-F16FC7241A7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1C27206C-41AF-8AA7-C607-8AD75C29F7C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F4CAF1AD-A576-0CE0-B043-EF2B5090336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2D4D9096-F0B3-B912-A3E2-727707160AE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1B7984C6-2407-0934-BEC1-A574D11CAE4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BBECB4CD-3B33-BDED-9B2A-E4E23314BA8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2623B899-32A7-4F11-ED4E-03694058E4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B3566F7D-C9F7-986E-A0AD-D420AE85985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81AE822C-3812-1A96-9E8B-00AEE984C6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FB593E42-4A42-55B1-311B-B348D877CD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D4986FEF-7286-2D6F-1037-B516F34ADD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1FED749C-DD11-A9BD-97D4-32C34BF1B6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E73E95AA-86CF-76F1-A3FF-7027423C54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809 w 717"/>
                <a:gd name="T1" fmla="*/ 845 h 845"/>
                <a:gd name="T2" fmla="*/ 809 w 717"/>
                <a:gd name="T3" fmla="*/ 821 h 845"/>
                <a:gd name="T4" fmla="*/ 666 w 717"/>
                <a:gd name="T5" fmla="*/ 605 h 845"/>
                <a:gd name="T6" fmla="*/ 452 w 717"/>
                <a:gd name="T7" fmla="*/ 396 h 845"/>
                <a:gd name="T8" fmla="*/ 26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55 w 717"/>
                <a:gd name="T15" fmla="*/ 198 h 845"/>
                <a:gd name="T16" fmla="*/ 446 w 717"/>
                <a:gd name="T17" fmla="*/ 408 h 845"/>
                <a:gd name="T18" fmla="*/ 660 w 717"/>
                <a:gd name="T19" fmla="*/ 623 h 845"/>
                <a:gd name="T20" fmla="*/ 809 w 717"/>
                <a:gd name="T21" fmla="*/ 845 h 845"/>
                <a:gd name="T22" fmla="*/ 80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CB3C80F2-DE5D-0DA4-0D03-D6FC8E31F2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53 w 407"/>
                <a:gd name="T1" fmla="*/ 414 h 414"/>
                <a:gd name="T2" fmla="*/ 453 w 407"/>
                <a:gd name="T3" fmla="*/ 396 h 414"/>
                <a:gd name="T4" fmla="*/ 26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62 w 407"/>
                <a:gd name="T13" fmla="*/ 204 h 414"/>
                <a:gd name="T14" fmla="*/ 453 w 407"/>
                <a:gd name="T15" fmla="*/ 414 h 414"/>
                <a:gd name="T16" fmla="*/ 45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4062E37B-20C2-166F-99D8-A78154A4B1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87CA0560-FE2B-1DBB-128F-7CBD93CD55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78 w 586"/>
                <a:gd name="T1" fmla="*/ 0 h 599"/>
                <a:gd name="T2" fmla="*/ 660 w 586"/>
                <a:gd name="T3" fmla="*/ 0 h 599"/>
                <a:gd name="T4" fmla="*/ 466 w 586"/>
                <a:gd name="T5" fmla="*/ 132 h 599"/>
                <a:gd name="T6" fmla="*/ 30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303 w 586"/>
                <a:gd name="T17" fmla="*/ 282 h 599"/>
                <a:gd name="T18" fmla="*/ 478 w 586"/>
                <a:gd name="T19" fmla="*/ 138 h 599"/>
                <a:gd name="T20" fmla="*/ 678 w 586"/>
                <a:gd name="T21" fmla="*/ 0 h 599"/>
                <a:gd name="T22" fmla="*/ 67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3947C9D1-825B-3A8E-BD58-4E96D7754B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315 w 269"/>
                <a:gd name="T1" fmla="*/ 0 h 252"/>
                <a:gd name="T2" fmla="*/ 29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315 w 269"/>
                <a:gd name="T15" fmla="*/ 0 h 252"/>
                <a:gd name="T16" fmla="*/ 31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443ECE02-25CF-97FF-CB1E-8E7CEF2EB5F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EC43C70A-780C-FA24-3EA2-773E83100F5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E4BD1AFA-CCA0-4D4F-9524-9E341E8CF0B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2BA19190-D2AE-E148-2C11-41F5F135C7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30C55E97-0AE6-F403-211E-80348900B01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D922C9F1-B5B7-9F70-8303-CA8ADF5E1D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9C3246FA-3DAF-BDC3-C787-ECF71B7459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C1F4A21B-0BB1-51F9-1085-8A408ACAF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46ADA5A5-E32A-4AC4-8996-67E4E0D6181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430D6E71-97FD-EDB3-AB97-5282A3E145A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A6D50F85-03E3-D29D-4EB7-E651A765AE0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15159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159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93A445FE-FCA5-C58C-BC67-9B06C5E3B6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CE7ED23E-20B5-4B6F-3466-9CC499AB6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999E7C9F-ACCC-DF94-867D-F266427B1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A34A3CAE-7796-F142-B0F6-1F7B3FF614D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9992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7AAE5AF-9AE6-F8B6-1582-33A19168C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8EB5A8EC-D1CD-ACF9-EA73-2A0D48F76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D09DB47-7171-2511-E1C6-7CE88C490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20477-9840-9948-85AB-E5F7185C1AB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6316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489D6F64-DA0A-36B4-4A1B-421D16E677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CFF03A8D-5A5D-67E8-EEC2-26CD924C9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099F0E98-441E-662B-832E-B771B8724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E2D40-5B16-7C46-904A-C7BC27FC0F2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73560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AD70C3A1-C60A-617D-C1A3-15692BDF9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9A3EBA1-7770-A80C-F5AA-DAE16F9334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52FC0E46-DE99-AA48-665C-2B5545E98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A9108-409A-4240-A575-A1061ED553B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1596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13601E63-BDEE-352D-A87E-421E9F2028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DB8C5AAA-523B-ECBA-0A66-7682F3BEF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49E78B7E-AB17-3159-CA92-C3BDDAB1F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2445A-F6AD-0B4F-85F5-579BD1DD20B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4004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0A04A9AD-E034-1D38-6098-5182B7E31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71A1389-BE4E-739F-350D-2DE498124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3AF7805C-55DE-628F-2241-0DD94E81F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077AC-496B-294E-8131-396D7D9B631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2771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E9A31BEB-BF4D-F39F-195A-C0539E8F63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1D32A753-58EC-CA96-C291-547877121A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AA9AD92E-B65B-1A26-9D62-9F19ADF816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3DF5C-6E64-5F44-893D-B840B63343D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1580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89746196-8810-D9F6-7FDA-3AFAADA6A6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3B9750CB-CEE9-E04E-CAA9-11CCC78CF6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5C76EFE9-F91A-4EEE-0E13-2CE146B21D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28B95-C9D0-8845-AC5E-663F67B533E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1874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891D875-77D5-8164-8D0C-9FA874D19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3400DA0C-963B-C261-E409-4FFCF6577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B8BB6F33-29AC-487F-3439-7F8322E54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FE3E8-A09A-DF46-9881-CB6C419F839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99837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DF376F08-AC08-EC2C-B96A-70D854AE69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162F3FB9-1BF6-997A-AA8C-5A70C0F92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7389D6B0-FA70-800C-D522-EF0312695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42344-BFE4-9F44-A1A2-52A6B69E5BA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1796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C2583451-FE16-2FF7-F1B8-BDF8586217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6FD8BD13-DFB5-D5EC-F951-2879DD9E1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FEE6E325-0B5B-8A2C-7255-DA04D6707B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D7CC0-EE8F-2346-9F2C-CDE4210CFE3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8014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8E44BC22-2E2C-D1BA-2285-59954220E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A7DF9322-CB46-11F8-7510-27D61DB03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FA1F6C0C-9EAB-3D02-0B2E-92A0353E94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E48AA-B09E-9348-9002-4223E6B5E11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2303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C25022B-0665-AE41-0437-B1FD59DEA5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E27DCCE6-5806-21B5-FC76-5C04358DFA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45067F8E-92BE-FA36-6928-9A6FAD769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EA81F-00B9-854B-92EF-38CD52427E6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1780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1ECC5DC-9771-3CAC-EE04-E57B9E8BEA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B9716FB6-009B-5CF1-5B3A-426E1A137E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B829F0C4-11BB-EB75-19E7-D4EED1DFB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7FE5B-8855-8044-9EE7-97213EFEAAA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9871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A778C4A-7204-D74D-93AF-D026C71F3144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50531" name="Freeform 3">
              <a:extLst>
                <a:ext uri="{FF2B5EF4-FFF2-40B4-BE49-F238E27FC236}">
                  <a16:creationId xmlns:a16="http://schemas.microsoft.com/office/drawing/2014/main" id="{95B0021A-A6A3-B787-3362-F03667AF074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32" name="Freeform 4">
              <a:extLst>
                <a:ext uri="{FF2B5EF4-FFF2-40B4-BE49-F238E27FC236}">
                  <a16:creationId xmlns:a16="http://schemas.microsoft.com/office/drawing/2014/main" id="{B53A58AF-2A2D-DF1E-11FF-150A811E0EE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33" name="Freeform 5">
              <a:extLst>
                <a:ext uri="{FF2B5EF4-FFF2-40B4-BE49-F238E27FC236}">
                  <a16:creationId xmlns:a16="http://schemas.microsoft.com/office/drawing/2014/main" id="{8BF97E18-C6CB-30DF-6EA7-C2784728A74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56EC8E71-551D-4032-DE36-6AB36F44D2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50535" name="Freeform 7">
                <a:extLst>
                  <a:ext uri="{FF2B5EF4-FFF2-40B4-BE49-F238E27FC236}">
                    <a16:creationId xmlns:a16="http://schemas.microsoft.com/office/drawing/2014/main" id="{C82B0FB4-3323-96FF-CA7A-591CD9CE61E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36" name="Freeform 8">
                <a:extLst>
                  <a:ext uri="{FF2B5EF4-FFF2-40B4-BE49-F238E27FC236}">
                    <a16:creationId xmlns:a16="http://schemas.microsoft.com/office/drawing/2014/main" id="{893644C6-67F6-7588-0FCA-116EDC54849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37" name="Freeform 9">
                <a:extLst>
                  <a:ext uri="{FF2B5EF4-FFF2-40B4-BE49-F238E27FC236}">
                    <a16:creationId xmlns:a16="http://schemas.microsoft.com/office/drawing/2014/main" id="{5E108CBC-18B6-C742-F033-4A583D84E3D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38" name="Freeform 10">
                <a:extLst>
                  <a:ext uri="{FF2B5EF4-FFF2-40B4-BE49-F238E27FC236}">
                    <a16:creationId xmlns:a16="http://schemas.microsoft.com/office/drawing/2014/main" id="{C1BD730C-26D7-A231-029B-77DFF5D606A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39" name="Freeform 11">
                <a:extLst>
                  <a:ext uri="{FF2B5EF4-FFF2-40B4-BE49-F238E27FC236}">
                    <a16:creationId xmlns:a16="http://schemas.microsoft.com/office/drawing/2014/main" id="{CCBCA498-A9AA-C12D-2EE0-2531C6E3F39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0" name="Freeform 12">
                <a:extLst>
                  <a:ext uri="{FF2B5EF4-FFF2-40B4-BE49-F238E27FC236}">
                    <a16:creationId xmlns:a16="http://schemas.microsoft.com/office/drawing/2014/main" id="{EC2F58A8-5417-DF3B-C63B-D4B5962C7AD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1" name="Freeform 13">
                <a:extLst>
                  <a:ext uri="{FF2B5EF4-FFF2-40B4-BE49-F238E27FC236}">
                    <a16:creationId xmlns:a16="http://schemas.microsoft.com/office/drawing/2014/main" id="{8ABFA3BB-AAD3-26D4-5753-E5AAC660E2A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2" name="Freeform 14">
                <a:extLst>
                  <a:ext uri="{FF2B5EF4-FFF2-40B4-BE49-F238E27FC236}">
                    <a16:creationId xmlns:a16="http://schemas.microsoft.com/office/drawing/2014/main" id="{CAA332CC-C5FF-B024-8F1E-37B289B8601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3" name="Freeform 15">
                <a:extLst>
                  <a:ext uri="{FF2B5EF4-FFF2-40B4-BE49-F238E27FC236}">
                    <a16:creationId xmlns:a16="http://schemas.microsoft.com/office/drawing/2014/main" id="{4D12958D-89DB-719E-BDCE-291C8B42FEF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4" name="Freeform 16">
                <a:extLst>
                  <a:ext uri="{FF2B5EF4-FFF2-40B4-BE49-F238E27FC236}">
                    <a16:creationId xmlns:a16="http://schemas.microsoft.com/office/drawing/2014/main" id="{D57BA3B6-8878-79AE-385E-5922D4C8F98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5" name="Freeform 17">
                <a:extLst>
                  <a:ext uri="{FF2B5EF4-FFF2-40B4-BE49-F238E27FC236}">
                    <a16:creationId xmlns:a16="http://schemas.microsoft.com/office/drawing/2014/main" id="{C0CBEB63-9DA8-D2F1-9566-01710736346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6" name="Freeform 18">
                <a:extLst>
                  <a:ext uri="{FF2B5EF4-FFF2-40B4-BE49-F238E27FC236}">
                    <a16:creationId xmlns:a16="http://schemas.microsoft.com/office/drawing/2014/main" id="{E453181F-9989-C22A-C15E-A56D5A05936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47" name="Freeform 19">
                <a:extLst>
                  <a:ext uri="{FF2B5EF4-FFF2-40B4-BE49-F238E27FC236}">
                    <a16:creationId xmlns:a16="http://schemas.microsoft.com/office/drawing/2014/main" id="{27DDCC49-A99C-717E-2928-8BB6A3C08D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</p:grpSp>
        <p:sp>
          <p:nvSpPr>
            <p:cNvPr id="150548" name="Freeform 20">
              <a:extLst>
                <a:ext uri="{FF2B5EF4-FFF2-40B4-BE49-F238E27FC236}">
                  <a16:creationId xmlns:a16="http://schemas.microsoft.com/office/drawing/2014/main" id="{EDC1FCD1-797A-2172-60AE-77B6021BB76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49" name="Freeform 21">
              <a:extLst>
                <a:ext uri="{FF2B5EF4-FFF2-40B4-BE49-F238E27FC236}">
                  <a16:creationId xmlns:a16="http://schemas.microsoft.com/office/drawing/2014/main" id="{E52B3745-B8EE-5F0A-7BB3-A5CA99B5E0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50" name="Freeform 22">
              <a:extLst>
                <a:ext uri="{FF2B5EF4-FFF2-40B4-BE49-F238E27FC236}">
                  <a16:creationId xmlns:a16="http://schemas.microsoft.com/office/drawing/2014/main" id="{7BD05D13-13BF-6EF6-D003-78D29646BC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39" name="Freeform 23">
              <a:extLst>
                <a:ext uri="{FF2B5EF4-FFF2-40B4-BE49-F238E27FC236}">
                  <a16:creationId xmlns:a16="http://schemas.microsoft.com/office/drawing/2014/main" id="{72B3ABC9-61C1-C658-6BD2-8FCA82E3CB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809 w 717"/>
                <a:gd name="T1" fmla="*/ 845 h 845"/>
                <a:gd name="T2" fmla="*/ 809 w 717"/>
                <a:gd name="T3" fmla="*/ 821 h 845"/>
                <a:gd name="T4" fmla="*/ 666 w 717"/>
                <a:gd name="T5" fmla="*/ 605 h 845"/>
                <a:gd name="T6" fmla="*/ 452 w 717"/>
                <a:gd name="T7" fmla="*/ 396 h 845"/>
                <a:gd name="T8" fmla="*/ 26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55 w 717"/>
                <a:gd name="T15" fmla="*/ 198 h 845"/>
                <a:gd name="T16" fmla="*/ 446 w 717"/>
                <a:gd name="T17" fmla="*/ 408 h 845"/>
                <a:gd name="T18" fmla="*/ 660 w 717"/>
                <a:gd name="T19" fmla="*/ 623 h 845"/>
                <a:gd name="T20" fmla="*/ 809 w 717"/>
                <a:gd name="T21" fmla="*/ 845 h 845"/>
                <a:gd name="T22" fmla="*/ 80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0" name="Freeform 24">
              <a:extLst>
                <a:ext uri="{FF2B5EF4-FFF2-40B4-BE49-F238E27FC236}">
                  <a16:creationId xmlns:a16="http://schemas.microsoft.com/office/drawing/2014/main" id="{C3B6F2A2-F147-9415-28DD-7A69FAA0E09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53 w 407"/>
                <a:gd name="T1" fmla="*/ 414 h 414"/>
                <a:gd name="T2" fmla="*/ 453 w 407"/>
                <a:gd name="T3" fmla="*/ 396 h 414"/>
                <a:gd name="T4" fmla="*/ 26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62 w 407"/>
                <a:gd name="T13" fmla="*/ 204 h 414"/>
                <a:gd name="T14" fmla="*/ 453 w 407"/>
                <a:gd name="T15" fmla="*/ 414 h 414"/>
                <a:gd name="T16" fmla="*/ 45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0553" name="Freeform 25">
              <a:extLst>
                <a:ext uri="{FF2B5EF4-FFF2-40B4-BE49-F238E27FC236}">
                  <a16:creationId xmlns:a16="http://schemas.microsoft.com/office/drawing/2014/main" id="{D8833F02-1F2D-5D6C-5BBE-D9ED890570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042" name="Freeform 26">
              <a:extLst>
                <a:ext uri="{FF2B5EF4-FFF2-40B4-BE49-F238E27FC236}">
                  <a16:creationId xmlns:a16="http://schemas.microsoft.com/office/drawing/2014/main" id="{C5018616-38BC-8838-DEA4-0E4B5B1505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78 w 586"/>
                <a:gd name="T1" fmla="*/ 0 h 599"/>
                <a:gd name="T2" fmla="*/ 660 w 586"/>
                <a:gd name="T3" fmla="*/ 0 h 599"/>
                <a:gd name="T4" fmla="*/ 466 w 586"/>
                <a:gd name="T5" fmla="*/ 132 h 599"/>
                <a:gd name="T6" fmla="*/ 30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303 w 586"/>
                <a:gd name="T17" fmla="*/ 282 h 599"/>
                <a:gd name="T18" fmla="*/ 478 w 586"/>
                <a:gd name="T19" fmla="*/ 138 h 599"/>
                <a:gd name="T20" fmla="*/ 678 w 586"/>
                <a:gd name="T21" fmla="*/ 0 h 599"/>
                <a:gd name="T22" fmla="*/ 67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43" name="Freeform 27">
              <a:extLst>
                <a:ext uri="{FF2B5EF4-FFF2-40B4-BE49-F238E27FC236}">
                  <a16:creationId xmlns:a16="http://schemas.microsoft.com/office/drawing/2014/main" id="{654EB209-527A-C7F5-3C1B-5BD3C876CF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315 w 269"/>
                <a:gd name="T1" fmla="*/ 0 h 252"/>
                <a:gd name="T2" fmla="*/ 29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315 w 269"/>
                <a:gd name="T15" fmla="*/ 0 h 252"/>
                <a:gd name="T16" fmla="*/ 31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50556" name="Line 28">
              <a:extLst>
                <a:ext uri="{FF2B5EF4-FFF2-40B4-BE49-F238E27FC236}">
                  <a16:creationId xmlns:a16="http://schemas.microsoft.com/office/drawing/2014/main" id="{BE5D3B17-16F5-7422-F0F5-089CEECC4792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57" name="Line 29">
              <a:extLst>
                <a:ext uri="{FF2B5EF4-FFF2-40B4-BE49-F238E27FC236}">
                  <a16:creationId xmlns:a16="http://schemas.microsoft.com/office/drawing/2014/main" id="{7C03DE88-1C80-7CF1-2754-15AE33FBAF4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58" name="Line 30">
              <a:extLst>
                <a:ext uri="{FF2B5EF4-FFF2-40B4-BE49-F238E27FC236}">
                  <a16:creationId xmlns:a16="http://schemas.microsoft.com/office/drawing/2014/main" id="{A8974EC4-B224-E0F2-232D-CC9FA70EBE8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FFA2149D-CFEE-459B-987E-E24B59570B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50560" name="Line 32">
                <a:extLst>
                  <a:ext uri="{FF2B5EF4-FFF2-40B4-BE49-F238E27FC236}">
                    <a16:creationId xmlns:a16="http://schemas.microsoft.com/office/drawing/2014/main" id="{E2B3A719-EF3D-87AB-6C34-9EE6EE025A0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61" name="Line 33">
                <a:extLst>
                  <a:ext uri="{FF2B5EF4-FFF2-40B4-BE49-F238E27FC236}">
                    <a16:creationId xmlns:a16="http://schemas.microsoft.com/office/drawing/2014/main" id="{2444E34F-A8C4-3EEE-029B-F4AF637E06A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62" name="Line 34">
                <a:extLst>
                  <a:ext uri="{FF2B5EF4-FFF2-40B4-BE49-F238E27FC236}">
                    <a16:creationId xmlns:a16="http://schemas.microsoft.com/office/drawing/2014/main" id="{5D1EEE9F-DAB2-A3DA-1969-CC8107A21A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63" name="Line 35">
                <a:extLst>
                  <a:ext uri="{FF2B5EF4-FFF2-40B4-BE49-F238E27FC236}">
                    <a16:creationId xmlns:a16="http://schemas.microsoft.com/office/drawing/2014/main" id="{6764DB4A-E60A-E831-B969-B3B08D4C924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  <p:sp>
            <p:nvSpPr>
              <p:cNvPr id="150564" name="Line 36">
                <a:extLst>
                  <a:ext uri="{FF2B5EF4-FFF2-40B4-BE49-F238E27FC236}">
                    <a16:creationId xmlns:a16="http://schemas.microsoft.com/office/drawing/2014/main" id="{149A8CA8-4819-16AD-1D5A-129546A580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l-NL" sz="1800">
                  <a:latin typeface="Verdana" charset="0"/>
                  <a:ea typeface="ＭＳ Ｐゴシック" charset="0"/>
                </a:endParaRPr>
              </a:p>
            </p:txBody>
          </p:sp>
        </p:grpSp>
        <p:sp>
          <p:nvSpPr>
            <p:cNvPr id="150565" name="Line 37">
              <a:extLst>
                <a:ext uri="{FF2B5EF4-FFF2-40B4-BE49-F238E27FC236}">
                  <a16:creationId xmlns:a16="http://schemas.microsoft.com/office/drawing/2014/main" id="{D678BCE3-9BB1-FCE4-6ED2-C80485DACE71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  <p:sp>
          <p:nvSpPr>
            <p:cNvPr id="150566" name="Line 38">
              <a:extLst>
                <a:ext uri="{FF2B5EF4-FFF2-40B4-BE49-F238E27FC236}">
                  <a16:creationId xmlns:a16="http://schemas.microsoft.com/office/drawing/2014/main" id="{DF126B76-863F-CB6A-5258-8C33C4A7357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 sz="1800">
                <a:latin typeface="Verdana" charset="0"/>
                <a:ea typeface="ＭＳ Ｐゴシック" charset="0"/>
              </a:endParaRPr>
            </a:p>
          </p:txBody>
        </p:sp>
      </p:grpSp>
      <p:sp>
        <p:nvSpPr>
          <p:cNvPr id="150567" name="Rectangle 39">
            <a:extLst>
              <a:ext uri="{FF2B5EF4-FFF2-40B4-BE49-F238E27FC236}">
                <a16:creationId xmlns:a16="http://schemas.microsoft.com/office/drawing/2014/main" id="{E59F142D-0C6D-6393-8694-CFA78E3D0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0568" name="Rectangle 40">
            <a:extLst>
              <a:ext uri="{FF2B5EF4-FFF2-40B4-BE49-F238E27FC236}">
                <a16:creationId xmlns:a16="http://schemas.microsoft.com/office/drawing/2014/main" id="{CC45A383-17EF-A361-AE84-8ECCC39006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69" name="Rectangle 41">
            <a:extLst>
              <a:ext uri="{FF2B5EF4-FFF2-40B4-BE49-F238E27FC236}">
                <a16:creationId xmlns:a16="http://schemas.microsoft.com/office/drawing/2014/main" id="{1B38A808-5FBC-3AD2-25BC-DC2046CE9A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nl-NL"/>
              <a:t>De Viersprong 5 oktober 2018</a:t>
            </a:r>
          </a:p>
        </p:txBody>
      </p:sp>
      <p:sp>
        <p:nvSpPr>
          <p:cNvPr id="150570" name="Rectangle 42">
            <a:extLst>
              <a:ext uri="{FF2B5EF4-FFF2-40B4-BE49-F238E27FC236}">
                <a16:creationId xmlns:a16="http://schemas.microsoft.com/office/drawing/2014/main" id="{207EC925-0551-5856-68CF-48A00E6DD2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850B64B-55D2-814C-B5E8-931D167CED9D}" type="slidenum">
              <a:rPr lang="en-US" altLang="nl-NL"/>
              <a:pPr/>
              <a:t>‹nr.›</a:t>
            </a:fld>
            <a:endParaRPr lang="en-US" altLang="nl-NL"/>
          </a:p>
        </p:txBody>
      </p:sp>
      <p:sp>
        <p:nvSpPr>
          <p:cNvPr id="150571" name="Rectangle 43">
            <a:extLst>
              <a:ext uri="{FF2B5EF4-FFF2-40B4-BE49-F238E27FC236}">
                <a16:creationId xmlns:a16="http://schemas.microsoft.com/office/drawing/2014/main" id="{724F9264-E4E0-82F2-35C9-1F2021915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11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  <p:sldLayoutId id="2147484408" r:id="rId12"/>
    <p:sldLayoutId id="2147484409" r:id="rId13"/>
    <p:sldLayoutId id="214748441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fad7QMQaUk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0A67B0F-DD5D-757A-9309-BDAA1D2E790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636912"/>
            <a:ext cx="9144000" cy="1800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nl-NL" sz="4800" b="1" dirty="0"/>
              <a:t>Tot in de eeuwigheid</a:t>
            </a:r>
            <a:br>
              <a:rPr lang="nl-NL" sz="4800" dirty="0"/>
            </a:br>
            <a:r>
              <a:rPr lang="nl-NL" sz="2000" i="1" dirty="0"/>
              <a:t>Over de tijdloosheid van de psychoanalyse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3B80949-DBCB-3E7F-C927-4C122A9230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1025"/>
            <a:ext cx="6400800" cy="79375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nl-NL" i="1" dirty="0">
                <a:latin typeface="+mj-lt"/>
                <a:cs typeface="+mn-cs"/>
              </a:rPr>
              <a:t>Sylvia Janson</a:t>
            </a:r>
          </a:p>
          <a:p>
            <a:pPr eaLnBrk="1" hangingPunct="1">
              <a:defRPr/>
            </a:pPr>
            <a:endParaRPr lang="nl-NL" sz="2400" i="1" dirty="0">
              <a:cs typeface="+mn-cs"/>
            </a:endParaRPr>
          </a:p>
        </p:txBody>
      </p:sp>
      <p:sp>
        <p:nvSpPr>
          <p:cNvPr id="18435" name="Tekstvak 1">
            <a:extLst>
              <a:ext uri="{FF2B5EF4-FFF2-40B4-BE49-F238E27FC236}">
                <a16:creationId xmlns:a16="http://schemas.microsoft.com/office/drawing/2014/main" id="{040C530E-EC4A-0B45-9440-0445BACEA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5188" y="511333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09409-6B32-BCE5-080D-D31BCFA7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38" y="333375"/>
            <a:ext cx="9144001" cy="935038"/>
          </a:xfrm>
        </p:spPr>
        <p:txBody>
          <a:bodyPr/>
          <a:lstStyle/>
          <a:p>
            <a:r>
              <a:rPr lang="nl-NL" altLang="nl-NL" dirty="0"/>
              <a:t>Het onbewuste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0B9B2D-73EE-05F7-A02C-77D75F66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C4123F-2D2A-3346-9504-C4C4B2F6E076}" type="slidenum">
              <a:rPr lang="en-US" altLang="nl-NL" sz="1000"/>
              <a:pPr eaLnBrk="1" hangingPunct="1"/>
              <a:t>10</a:t>
            </a:fld>
            <a:endParaRPr lang="en-US" altLang="nl-NL" sz="100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80B34245-9C36-12F4-C4EB-2848DC58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623619"/>
            <a:ext cx="8229600" cy="4253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Lapsus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Dromen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Primair proces</a:t>
            </a:r>
            <a:endParaRPr lang="nl-NL" altLang="nl-NL" sz="20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Onbewuste fantasieën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Overdracht en tegenoverdracht</a:t>
            </a:r>
          </a:p>
          <a:p>
            <a:pPr marL="0" indent="0">
              <a:lnSpc>
                <a:spcPct val="150000"/>
              </a:lnSpc>
              <a:buNone/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11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Overdracht</a:t>
            </a:r>
          </a:p>
        </p:txBody>
      </p:sp>
      <p:pic>
        <p:nvPicPr>
          <p:cNvPr id="5" name="Tijdelijke aanduiding voor inhoud 4" descr="chao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027" r="-77027"/>
          <a:stretch>
            <a:fillRect/>
          </a:stretch>
        </p:blipFill>
        <p:spPr>
          <a:xfrm>
            <a:off x="457200" y="1417638"/>
            <a:ext cx="8229600" cy="4530725"/>
          </a:xfrm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02637-28AE-8E47-BE35-DE1DE51182A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4E3CADC-CB99-EE25-DBAC-B6A83D7136ED}"/>
              </a:ext>
            </a:extLst>
          </p:cNvPr>
          <p:cNvSpPr txBox="1"/>
          <p:nvPr/>
        </p:nvSpPr>
        <p:spPr>
          <a:xfrm>
            <a:off x="2729989" y="6072128"/>
            <a:ext cx="36840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i="1" dirty="0">
                <a:latin typeface="Bradley Hand" pitchFamily="2" charset="77"/>
              </a:rPr>
              <a:t>Waarom is het hier zo’n bende?!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90BFCDB-BCBC-E29B-31BA-05BFC082F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938212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dirty="0"/>
              <a:t>Overdracht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3AFFED7-CF88-5984-D777-8D20CDD35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976437"/>
            <a:ext cx="8229600" cy="3828827"/>
          </a:xfrm>
        </p:spPr>
        <p:txBody>
          <a:bodyPr/>
          <a:lstStyle/>
          <a:p>
            <a:pPr eaLnBrk="1" hangingPunct="1">
              <a:defRPr/>
            </a:pPr>
            <a:r>
              <a:rPr lang="nl-NL" altLang="nl-NL" dirty="0">
                <a:latin typeface="Arial" panose="020B0604020202020204" pitchFamily="34" charset="0"/>
              </a:rPr>
              <a:t>Belevingen t.o.v. de analyticus die in het 	verleden wortelen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nl-NL" altLang="nl-NL" dirty="0">
                <a:latin typeface="Arial" panose="020B0604020202020204" pitchFamily="34" charset="0"/>
              </a:rPr>
              <a:t>Representaties zijn herdruk, </a:t>
            </a:r>
            <a:r>
              <a:rPr lang="nl-NL" altLang="nl-NL" i="1" dirty="0">
                <a:latin typeface="Arial" panose="020B0604020202020204" pitchFamily="34" charset="0"/>
              </a:rPr>
              <a:t>geen</a:t>
            </a:r>
            <a:r>
              <a:rPr lang="nl-NL" altLang="nl-NL" dirty="0">
                <a:latin typeface="Arial" panose="020B0604020202020204" pitchFamily="34" charset="0"/>
              </a:rPr>
              <a:t> kopie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nl-NL" altLang="nl-NL" dirty="0">
                <a:latin typeface="Arial" panose="020B0604020202020204" pitchFamily="34" charset="0"/>
              </a:rPr>
              <a:t>Onbewust</a:t>
            </a:r>
            <a:endParaRPr lang="en-US" altLang="nl-NL" dirty="0">
              <a:latin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nl-NL" altLang="nl-NL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F589A67-388A-32A4-26FC-97E774C7F0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dirty="0"/>
              <a:t>Tegenoverdracht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849770F-21C0-AFC2-7DC3-F2D39ADD4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433864"/>
            <a:ext cx="8496944" cy="515719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nl-NL" altLang="nl-NL" dirty="0">
                <a:latin typeface="Arial" panose="020B0604020202020204" pitchFamily="34" charset="0"/>
              </a:rPr>
              <a:t>Belevingen en reacties</a:t>
            </a:r>
            <a:r>
              <a:rPr lang="en-US" altLang="nl-NL" dirty="0">
                <a:latin typeface="Arial" panose="020B0604020202020204" pitchFamily="34" charset="0"/>
              </a:rPr>
              <a:t> van analyticus</a:t>
            </a:r>
          </a:p>
          <a:p>
            <a:pPr lvl="1" eaLnBrk="1" hangingPunct="1">
              <a:defRPr/>
            </a:pPr>
            <a:r>
              <a:rPr lang="nl-NL" altLang="nl-NL" sz="2000" dirty="0">
                <a:latin typeface="Arial" panose="020B0604020202020204" pitchFamily="34" charset="0"/>
              </a:rPr>
              <a:t>gevoeligheden, kwetsuren analyticus</a:t>
            </a:r>
          </a:p>
          <a:p>
            <a:pPr lvl="1" eaLnBrk="1" hangingPunct="1">
              <a:defRPr/>
            </a:pPr>
            <a:r>
              <a:rPr lang="nl-NL" altLang="nl-NL" sz="2000" dirty="0">
                <a:latin typeface="Arial" panose="020B0604020202020204" pitchFamily="34" charset="0"/>
              </a:rPr>
              <a:t>informatie over relatie met analyticus en over pati</a:t>
            </a:r>
            <a:r>
              <a:rPr lang="nl-NL" altLang="ja-JP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ë</a:t>
            </a:r>
            <a:r>
              <a:rPr lang="nl-NL" altLang="nl-NL" sz="2000" dirty="0">
                <a:latin typeface="Arial" panose="020B0604020202020204" pitchFamily="34" charset="0"/>
              </a:rPr>
              <a:t>nt</a:t>
            </a:r>
          </a:p>
          <a:p>
            <a:pPr lvl="1" eaLnBrk="1" hangingPunct="1">
              <a:defRPr/>
            </a:pPr>
            <a:r>
              <a:rPr lang="nl-NL" altLang="nl-NL" sz="2000" dirty="0">
                <a:latin typeface="Arial" panose="020B0604020202020204" pitchFamily="34" charset="0"/>
              </a:rPr>
              <a:t>tegenoverdracht als ‘instrument’ in behandeling</a:t>
            </a:r>
            <a:endParaRPr lang="nl-NL" altLang="nl-NL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nl-NL" altLang="nl-NL" dirty="0">
                <a:latin typeface="Arial" panose="020B0604020202020204" pitchFamily="34" charset="0"/>
              </a:rPr>
              <a:t>Unieke enscenering </a:t>
            </a:r>
          </a:p>
          <a:p>
            <a:pPr lvl="1" eaLnBrk="1" hangingPunct="1">
              <a:defRPr/>
            </a:pPr>
            <a:r>
              <a:rPr lang="nl-NL" altLang="nl-NL" sz="2000" dirty="0">
                <a:latin typeface="Arial" panose="020B0604020202020204" pitchFamily="34" charset="0"/>
              </a:rPr>
              <a:t>overdracht en tegenoverdracht horen bij elkaar</a:t>
            </a:r>
          </a:p>
          <a:p>
            <a:pPr lvl="1" eaLnBrk="1" hangingPunct="1">
              <a:defRPr/>
            </a:pPr>
            <a:r>
              <a:rPr lang="nl-NL" altLang="nl-NL" sz="2000" dirty="0">
                <a:latin typeface="Arial" panose="020B0604020202020204" pitchFamily="34" charset="0"/>
              </a:rPr>
              <a:t>tegenoverdracht is bron van informatie over enscenering</a:t>
            </a:r>
          </a:p>
          <a:p>
            <a:pPr lvl="1" eaLnBrk="1" hangingPunct="1">
              <a:defRPr/>
            </a:pPr>
            <a:r>
              <a:rPr lang="nl-NL" altLang="nl-NL" sz="2000" dirty="0">
                <a:latin typeface="Arial" panose="020B0604020202020204" pitchFamily="34" charset="0"/>
              </a:rPr>
              <a:t>tegenoverdracht en enscenering bron van informatie over patiënt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nl-NL" altLang="nl-NL" dirty="0">
                <a:latin typeface="Arial" panose="020B0604020202020204" pitchFamily="34" charset="0"/>
              </a:rPr>
              <a:t>Leertherapie, -analyse, supervisie, intervisie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AEA02E6-0566-4749-F2B4-628E2944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Innerlijke wereld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A8DCF6-7416-1081-6E6A-EBEC90E10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3195"/>
            <a:ext cx="8229600" cy="49636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>
                <a:latin typeface="+mj-lt"/>
              </a:rPr>
              <a:t>Impulsen, basale gevoelens, verlangens, emoties, gedachten, fantasieën</a:t>
            </a:r>
          </a:p>
          <a:p>
            <a:pPr lvl="1"/>
            <a:r>
              <a:rPr lang="nl-NL" sz="2000" dirty="0">
                <a:latin typeface="+mj-lt"/>
              </a:rPr>
              <a:t>seksualiteit, agressie</a:t>
            </a:r>
          </a:p>
          <a:p>
            <a:pPr lvl="1"/>
            <a:r>
              <a:rPr lang="nl-NL" sz="2000" dirty="0">
                <a:latin typeface="+mj-lt"/>
              </a:rPr>
              <a:t>veiligheid, warmte, verbinding</a:t>
            </a:r>
          </a:p>
          <a:p>
            <a:pPr>
              <a:lnSpc>
                <a:spcPct val="150000"/>
              </a:lnSpc>
            </a:pPr>
            <a:r>
              <a:rPr lang="nl-NL" dirty="0">
                <a:latin typeface="+mj-lt"/>
              </a:rPr>
              <a:t>Basale problemen, conflicten</a:t>
            </a:r>
          </a:p>
          <a:p>
            <a:pPr lvl="1"/>
            <a:r>
              <a:rPr lang="nl-NL" sz="2000" dirty="0">
                <a:latin typeface="+mj-lt"/>
              </a:rPr>
              <a:t>tekorten</a:t>
            </a:r>
          </a:p>
          <a:p>
            <a:pPr lvl="1"/>
            <a:r>
              <a:rPr lang="nl-NL" sz="2000" dirty="0">
                <a:latin typeface="+mj-lt"/>
              </a:rPr>
              <a:t>frustraties, teleurstellingen</a:t>
            </a:r>
          </a:p>
          <a:p>
            <a:pPr>
              <a:lnSpc>
                <a:spcPct val="150000"/>
              </a:lnSpc>
            </a:pPr>
            <a:r>
              <a:rPr lang="nl-NL" dirty="0">
                <a:latin typeface="+mj-lt"/>
              </a:rPr>
              <a:t>Innerlijke verdeeldheid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76C0E94-27F5-159D-0159-30D531980417}"/>
              </a:ext>
            </a:extLst>
          </p:cNvPr>
          <p:cNvSpPr txBox="1"/>
          <p:nvPr/>
        </p:nvSpPr>
        <p:spPr>
          <a:xfrm>
            <a:off x="9422296" y="98066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971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AEA02E6-0566-4749-F2B4-628E29445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86" y="260648"/>
            <a:ext cx="8229600" cy="851793"/>
          </a:xfrm>
        </p:spPr>
        <p:txBody>
          <a:bodyPr/>
          <a:lstStyle/>
          <a:p>
            <a:r>
              <a:rPr lang="nl-NL" dirty="0"/>
              <a:t>Uitgangspunten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A8DCF6-7416-1081-6E6A-EBEC90E10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14" y="1306034"/>
            <a:ext cx="8229600" cy="5544616"/>
          </a:xfrm>
        </p:spPr>
        <p:txBody>
          <a:bodyPr/>
          <a:lstStyle/>
          <a:p>
            <a:r>
              <a:rPr lang="nl-NL" sz="2800" dirty="0">
                <a:latin typeface="+mj-lt"/>
              </a:rPr>
              <a:t>Onbewuste</a:t>
            </a:r>
          </a:p>
          <a:p>
            <a:r>
              <a:rPr lang="nl-NL" sz="2800" dirty="0">
                <a:latin typeface="+mj-lt"/>
              </a:rPr>
              <a:t>Dromen</a:t>
            </a:r>
          </a:p>
          <a:p>
            <a:pPr lvl="1"/>
            <a:r>
              <a:rPr lang="nl-NL" sz="2000" dirty="0">
                <a:latin typeface="+mj-lt"/>
              </a:rPr>
              <a:t>‘koninklijke weg onbewuste’</a:t>
            </a:r>
          </a:p>
          <a:p>
            <a:pPr lvl="1"/>
            <a:r>
              <a:rPr lang="nl-NL" sz="2000" dirty="0">
                <a:latin typeface="+mj-lt"/>
              </a:rPr>
              <a:t>Primair-proces-denken</a:t>
            </a:r>
          </a:p>
          <a:p>
            <a:r>
              <a:rPr lang="nl-NL" sz="2800" dirty="0">
                <a:latin typeface="+mj-lt"/>
              </a:rPr>
              <a:t>Fantasieën</a:t>
            </a:r>
          </a:p>
          <a:p>
            <a:pPr lvl="1"/>
            <a:r>
              <a:rPr lang="nl-NL" sz="2000" dirty="0">
                <a:latin typeface="+mj-lt"/>
              </a:rPr>
              <a:t>onbewuste fantasieën</a:t>
            </a:r>
          </a:p>
          <a:p>
            <a:r>
              <a:rPr lang="nl-NL" sz="2800" dirty="0">
                <a:latin typeface="+mj-lt"/>
              </a:rPr>
              <a:t>Overdracht en tegenoverdracht</a:t>
            </a:r>
          </a:p>
          <a:p>
            <a:pPr lvl="1"/>
            <a:r>
              <a:rPr lang="nl-NL" sz="2000" dirty="0">
                <a:latin typeface="+mj-lt"/>
              </a:rPr>
              <a:t>tegenoverdracht als bron van informatie</a:t>
            </a:r>
          </a:p>
          <a:p>
            <a:pPr lvl="1"/>
            <a:r>
              <a:rPr lang="nl-NL" sz="2000" dirty="0">
                <a:latin typeface="+mj-lt"/>
              </a:rPr>
              <a:t>enscenering patiënt en analyticus</a:t>
            </a:r>
          </a:p>
          <a:p>
            <a:r>
              <a:rPr lang="nl-NL" sz="2800" dirty="0">
                <a:latin typeface="+mj-lt"/>
              </a:rPr>
              <a:t>Impulsen</a:t>
            </a:r>
          </a:p>
          <a:p>
            <a:r>
              <a:rPr lang="nl-NL" sz="2800" dirty="0">
                <a:latin typeface="+mj-lt"/>
              </a:rPr>
              <a:t>Basale gevoelens, verlangens, emoties</a:t>
            </a:r>
          </a:p>
          <a:p>
            <a:r>
              <a:rPr lang="nl-NL" sz="2800" dirty="0">
                <a:latin typeface="+mj-lt"/>
              </a:rPr>
              <a:t>Innerlijke verdeeldheid</a:t>
            </a:r>
          </a:p>
        </p:txBody>
      </p:sp>
    </p:spTree>
    <p:extLst>
      <p:ext uri="{BB962C8B-B14F-4D97-AF65-F5344CB8AC3E}">
        <p14:creationId xmlns:p14="http://schemas.microsoft.com/office/powerpoint/2010/main" val="639272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6952"/>
            <a:ext cx="9144000" cy="7920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br>
              <a:rPr lang="nl-NL" sz="3600" i="1" dirty="0"/>
            </a:br>
            <a:r>
              <a:rPr lang="nl-NL" sz="3600" i="1" dirty="0">
                <a:latin typeface="Bradley Hand" pitchFamily="2" charset="77"/>
              </a:rPr>
              <a:t>We are poor indeed if we are only sane.</a:t>
            </a:r>
            <a:endParaRPr lang="nl-NL" sz="3600" b="1" spc="300" dirty="0">
              <a:pattFill prst="pct80">
                <a:fgClr>
                  <a:schemeClr val="tx2"/>
                </a:fgClr>
                <a:bgClr>
                  <a:prstClr val="white"/>
                </a:bgClr>
              </a:patt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radley Hand" pitchFamily="2" charset="77"/>
              <a:cs typeface="+mj-cs"/>
            </a:endParaRPr>
          </a:p>
        </p:txBody>
      </p:sp>
      <p:sp>
        <p:nvSpPr>
          <p:cNvPr id="18435" name="Tekstvak 3"/>
          <p:cNvSpPr txBox="1">
            <a:spLocks noChangeArrowheads="1"/>
          </p:cNvSpPr>
          <p:nvPr/>
        </p:nvSpPr>
        <p:spPr bwMode="auto">
          <a:xfrm>
            <a:off x="5757863" y="3941763"/>
            <a:ext cx="185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6779462" y="420379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372200" y="4034517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latin typeface="Bradley Hand" pitchFamily="2" charset="77"/>
              </a:rPr>
              <a:t>D.W. Winnicott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257287" y="51697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85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DBC9A8E-4707-CA79-E672-5274D3DBC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Psychoanalyse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96DA49F2-6DCE-3280-4AFB-0FB2B7B1ADD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3568" y="1916832"/>
            <a:ext cx="4343400" cy="4530725"/>
          </a:xfrm>
        </p:spPr>
        <p:txBody>
          <a:bodyPr/>
          <a:lstStyle/>
          <a:p>
            <a:r>
              <a:rPr lang="nl-NL" altLang="nl-NL" sz="2800" dirty="0">
                <a:latin typeface="+mj-lt"/>
              </a:rPr>
              <a:t>Behandelvorm</a:t>
            </a:r>
          </a:p>
          <a:p>
            <a:pPr>
              <a:buFont typeface="Wingdings" pitchFamily="2" charset="2"/>
              <a:buNone/>
            </a:pPr>
            <a:endParaRPr lang="nl-NL" altLang="nl-NL" sz="2800" dirty="0">
              <a:latin typeface="+mj-lt"/>
            </a:endParaRPr>
          </a:p>
          <a:p>
            <a:r>
              <a:rPr lang="nl-NL" altLang="nl-NL" sz="2800" dirty="0">
                <a:latin typeface="+mj-lt"/>
              </a:rPr>
              <a:t>Theorieën</a:t>
            </a:r>
          </a:p>
          <a:p>
            <a:pPr lvl="1"/>
            <a:r>
              <a:rPr lang="nl-NL" altLang="nl-NL" sz="2000" dirty="0">
                <a:latin typeface="+mj-lt"/>
              </a:rPr>
              <a:t>drifttheorie</a:t>
            </a:r>
          </a:p>
          <a:p>
            <a:pPr lvl="1"/>
            <a:r>
              <a:rPr lang="nl-NL" altLang="nl-NL" sz="2000" dirty="0">
                <a:latin typeface="+mj-lt"/>
              </a:rPr>
              <a:t>objectrelatietheorie</a:t>
            </a:r>
          </a:p>
          <a:p>
            <a:pPr lvl="1"/>
            <a:r>
              <a:rPr lang="nl-NL" altLang="nl-NL" sz="2000" dirty="0">
                <a:latin typeface="+mj-lt"/>
              </a:rPr>
              <a:t>zelfpsychologie</a:t>
            </a:r>
          </a:p>
          <a:p>
            <a:pPr lvl="1"/>
            <a:r>
              <a:rPr lang="nl-NL" altLang="nl-NL" sz="2000" dirty="0">
                <a:latin typeface="+mj-lt"/>
              </a:rPr>
              <a:t>egopsychologie</a:t>
            </a:r>
          </a:p>
          <a:p>
            <a:pPr lvl="1"/>
            <a:r>
              <a:rPr lang="nl-NL" altLang="nl-NL" sz="2000" dirty="0">
                <a:latin typeface="+mj-lt"/>
              </a:rPr>
              <a:t>hechtingstheorie</a:t>
            </a:r>
          </a:p>
          <a:p>
            <a:pPr lvl="1"/>
            <a:endParaRPr lang="nl-NL" altLang="nl-NL" sz="2000" dirty="0">
              <a:latin typeface="+mj-lt"/>
            </a:endParaRPr>
          </a:p>
          <a:p>
            <a:r>
              <a:rPr lang="nl-NL" altLang="nl-NL" sz="2800" dirty="0">
                <a:latin typeface="+mj-lt"/>
              </a:rPr>
              <a:t>Onderzoeksmethode </a:t>
            </a:r>
          </a:p>
          <a:p>
            <a:pPr>
              <a:lnSpc>
                <a:spcPct val="90000"/>
              </a:lnSpc>
            </a:pPr>
            <a:endParaRPr lang="nl-NL" altLang="nl-NL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1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543CA0-0B3B-F74D-83E4-442ABA9CDB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41" r="11436" b="5502"/>
          <a:stretch/>
        </p:blipFill>
        <p:spPr>
          <a:xfrm>
            <a:off x="5483560" y="1916832"/>
            <a:ext cx="2520280" cy="19442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743694-CCB1-D9BF-09D6-E2B3D27195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0" r="14024" b="-4327"/>
          <a:stretch/>
        </p:blipFill>
        <p:spPr bwMode="auto">
          <a:xfrm rot="10800000" flipV="1">
            <a:off x="5026968" y="4685991"/>
            <a:ext cx="3433464" cy="74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47A1640F-235C-2908-416D-ADA282471B61}"/>
              </a:ext>
            </a:extLst>
          </p:cNvPr>
          <p:cNvSpPr txBox="1"/>
          <p:nvPr/>
        </p:nvSpPr>
        <p:spPr>
          <a:xfrm>
            <a:off x="6063866" y="1553110"/>
            <a:ext cx="1359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i="1" dirty="0">
                <a:latin typeface="Arial" panose="020B0604020202020204" pitchFamily="34" charset="0"/>
                <a:cs typeface="Arial" panose="020B0604020202020204" pitchFamily="34" charset="0"/>
              </a:rPr>
              <a:t>Freud 1856-1939</a:t>
            </a:r>
          </a:p>
        </p:txBody>
      </p:sp>
    </p:spTree>
    <p:extLst>
      <p:ext uri="{BB962C8B-B14F-4D97-AF65-F5344CB8AC3E}">
        <p14:creationId xmlns:p14="http://schemas.microsoft.com/office/powerpoint/2010/main" val="209414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7FDCEA6-AC07-DBED-54FC-30CBED77A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575" y="332656"/>
            <a:ext cx="8218488" cy="1760538"/>
          </a:xfrm>
        </p:spPr>
        <p:txBody>
          <a:bodyPr/>
          <a:lstStyle/>
          <a:p>
            <a:r>
              <a:rPr lang="nl-NL" altLang="nl-NL" sz="4000" dirty="0"/>
              <a:t>Psychoanalyse</a:t>
            </a:r>
            <a:br>
              <a:rPr lang="nl-NL" altLang="nl-NL" sz="4000" dirty="0"/>
            </a:br>
            <a:r>
              <a:rPr lang="nl-NL" altLang="nl-NL" sz="4000" dirty="0"/>
              <a:t>en</a:t>
            </a:r>
            <a:br>
              <a:rPr lang="nl-NL" altLang="nl-NL" sz="4000" dirty="0"/>
            </a:br>
            <a:r>
              <a:rPr lang="nl-NL" altLang="nl-NL" sz="4000" dirty="0"/>
              <a:t>psychoanalytische psychotherapie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8AAEB27-9A61-A105-72E8-EE66B1D4260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068638"/>
            <a:ext cx="4038600" cy="316864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nl-NL" altLang="nl-NL" sz="2800" b="1" i="1" dirty="0">
                <a:latin typeface="Arial" panose="020B0604020202020204" pitchFamily="34" charset="0"/>
              </a:rPr>
              <a:t>Verschillen</a:t>
            </a:r>
          </a:p>
          <a:p>
            <a:endParaRPr lang="nl-NL" altLang="nl-NL" sz="2800" dirty="0">
              <a:latin typeface="Arial" panose="020B0604020202020204" pitchFamily="34" charset="0"/>
            </a:endParaRPr>
          </a:p>
          <a:p>
            <a:r>
              <a:rPr lang="nl-NL" altLang="nl-NL" sz="2800" dirty="0">
                <a:latin typeface="Arial" panose="020B0604020202020204" pitchFamily="34" charset="0"/>
              </a:rPr>
              <a:t>Frequentie</a:t>
            </a:r>
          </a:p>
          <a:p>
            <a:r>
              <a:rPr lang="nl-NL" altLang="nl-NL" sz="2800" dirty="0">
                <a:latin typeface="Arial" panose="020B0604020202020204" pitchFamily="34" charset="0"/>
              </a:rPr>
              <a:t>Setting</a:t>
            </a:r>
          </a:p>
          <a:p>
            <a:r>
              <a:rPr lang="nl-NL" altLang="nl-NL" sz="2800" dirty="0">
                <a:latin typeface="Arial" panose="020B0604020202020204" pitchFamily="34" charset="0"/>
              </a:rPr>
              <a:t>Proces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nl-NL" altLang="nl-NL" sz="2800" dirty="0">
              <a:latin typeface="Arial" panose="020B0604020202020204" pitchFamily="34" charset="0"/>
            </a:endParaRPr>
          </a:p>
        </p:txBody>
      </p:sp>
      <p:pic>
        <p:nvPicPr>
          <p:cNvPr id="34821" name="Picture 5">
            <a:extLst>
              <a:ext uri="{FF2B5EF4-FFF2-40B4-BE49-F238E27FC236}">
                <a16:creationId xmlns:a16="http://schemas.microsoft.com/office/drawing/2014/main" id="{A2A2A15B-3F51-E75F-B731-CCF338EF65E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2924175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A5DFA374-F45F-E9A9-2283-CE28AC38F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nl-NL" dirty="0"/>
              <a:t>Het onbewuste</a:t>
            </a:r>
            <a:endParaRPr lang="nl-NL" altLang="nl-NL" dirty="0">
              <a:cs typeface="Arial" panose="020B0604020202020204" pitchFamily="34" charset="0"/>
            </a:endParaRP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B586AF75-013F-E589-EAF9-E68C0AF43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620000" cy="4378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nl-NL">
              <a:cs typeface="Arial" panose="020B0604020202020204" pitchFamily="34" charset="0"/>
            </a:endParaRPr>
          </a:p>
        </p:txBody>
      </p:sp>
      <p:pic>
        <p:nvPicPr>
          <p:cNvPr id="41987" name="Picture 4">
            <a:extLst>
              <a:ext uri="{FF2B5EF4-FFF2-40B4-BE49-F238E27FC236}">
                <a16:creationId xmlns:a16="http://schemas.microsoft.com/office/drawing/2014/main" id="{5AC422C0-125D-1995-3014-34D6AA20A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34807"/>
            <a:ext cx="67691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08A1D27-C253-F6CB-A1C5-49F67A4F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DF5C-6E64-5F44-893D-B840B63343DD}" type="slidenum">
              <a:rPr lang="en-US" altLang="nl-NL" smtClean="0"/>
              <a:pPr/>
              <a:t>5</a:t>
            </a:fld>
            <a:endParaRPr lang="en-US" altLang="nl-NL"/>
          </a:p>
        </p:txBody>
      </p:sp>
      <p:pic>
        <p:nvPicPr>
          <p:cNvPr id="5" name="Onlinemedia 4" descr="Freudiaanse verspreking van George W. Bush.">
            <a:hlinkClick r:id="" action="ppaction://media"/>
            <a:extLst>
              <a:ext uri="{FF2B5EF4-FFF2-40B4-BE49-F238E27FC236}">
                <a16:creationId xmlns:a16="http://schemas.microsoft.com/office/drawing/2014/main" id="{BB0883CB-981A-6E29-9A8C-AB2F470849A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2209" y="1150892"/>
            <a:ext cx="8064097" cy="455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66A94-506B-70CF-4F0D-6458278AC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3FFEC11-12DF-7CEF-BE93-6BB1BCE2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DF5C-6E64-5F44-893D-B840B63343DD}" type="slidenum">
              <a:rPr lang="en-US" altLang="nl-NL" smtClean="0"/>
              <a:pPr/>
              <a:t>6</a:t>
            </a:fld>
            <a:endParaRPr lang="en-US" altLang="nl-NL"/>
          </a:p>
        </p:txBody>
      </p:sp>
      <p:pic>
        <p:nvPicPr>
          <p:cNvPr id="1026" name="Picture 2" descr="Direct contact met iemand die droomt - Apotheeknieuws">
            <a:extLst>
              <a:ext uri="{FF2B5EF4-FFF2-40B4-BE49-F238E27FC236}">
                <a16:creationId xmlns:a16="http://schemas.microsoft.com/office/drawing/2014/main" id="{1A01007C-8AC0-4D52-59AD-58BF752AE6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00" y="1647371"/>
            <a:ext cx="6480000" cy="429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06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09409-6B32-BCE5-080D-D31BCFA7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38" y="333375"/>
            <a:ext cx="9144001" cy="935038"/>
          </a:xfrm>
        </p:spPr>
        <p:txBody>
          <a:bodyPr/>
          <a:lstStyle/>
          <a:p>
            <a:r>
              <a:rPr lang="nl-NL" altLang="nl-NL" dirty="0"/>
              <a:t>Dromen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0B9B2D-73EE-05F7-A02C-77D75F66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C4123F-2D2A-3346-9504-C4C4B2F6E076}" type="slidenum">
              <a:rPr lang="en-US" altLang="nl-NL" sz="1000"/>
              <a:pPr eaLnBrk="1" hangingPunct="1"/>
              <a:t>7</a:t>
            </a:fld>
            <a:endParaRPr lang="en-US" altLang="nl-NL" sz="100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80B34245-9C36-12F4-C4EB-2848DC58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623619"/>
            <a:ext cx="8229600" cy="4253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Tegenstrijdigheden, ongerijmdheden, verdichting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Primair proces</a:t>
            </a:r>
          </a:p>
          <a:p>
            <a:pPr lvl="1"/>
            <a:r>
              <a:rPr lang="nl-NL" altLang="nl-NL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	</a:t>
            </a:r>
            <a:r>
              <a:rPr lang="nl-NL" altLang="nl-NL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tijdloos</a:t>
            </a:r>
          </a:p>
          <a:p>
            <a:pPr lvl="1"/>
            <a:r>
              <a:rPr lang="nl-NL" altLang="nl-NL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	verbindingen door gelijkenissen in vorm, beeld en functie</a:t>
            </a:r>
          </a:p>
          <a:p>
            <a:pPr lvl="1"/>
            <a:r>
              <a:rPr lang="nl-NL" altLang="nl-NL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	nauwelijks logica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‘Koninklijke weg naar onbewuste’</a:t>
            </a:r>
          </a:p>
          <a:p>
            <a:pPr>
              <a:lnSpc>
                <a:spcPct val="150000"/>
              </a:lnSpc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20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80B9D2-F4AB-3150-68D1-3846BFC7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6C576A-03A0-832F-9D71-241F462AD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DF5C-6E64-5F44-893D-B840B63343DD}" type="slidenum">
              <a:rPr lang="en-US" altLang="nl-NL" smtClean="0"/>
              <a:pPr/>
              <a:t>8</a:t>
            </a:fld>
            <a:endParaRPr lang="en-US" altLang="nl-NL"/>
          </a:p>
        </p:txBody>
      </p:sp>
      <p:pic>
        <p:nvPicPr>
          <p:cNvPr id="2050" name="Picture 2" descr="La storia affascinante e misteriosa della psicagogia - Psicolinea">
            <a:extLst>
              <a:ext uri="{FF2B5EF4-FFF2-40B4-BE49-F238E27FC236}">
                <a16:creationId xmlns:a16="http://schemas.microsoft.com/office/drawing/2014/main" id="{5CDFEB86-CECF-FA7C-2369-454BBCBE02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00" y="1674565"/>
            <a:ext cx="6480000" cy="431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4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09409-6B32-BCE5-080D-D31BCFA7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38" y="333375"/>
            <a:ext cx="9144001" cy="935038"/>
          </a:xfrm>
        </p:spPr>
        <p:txBody>
          <a:bodyPr/>
          <a:lstStyle/>
          <a:p>
            <a:r>
              <a:rPr lang="nl-NL" altLang="nl-NL" dirty="0"/>
              <a:t>Fantasieën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D0B9B2D-73EE-05F7-A02C-77D75F66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C4123F-2D2A-3346-9504-C4C4B2F6E076}" type="slidenum">
              <a:rPr lang="en-US" altLang="nl-NL" sz="1000"/>
              <a:pPr eaLnBrk="1" hangingPunct="1"/>
              <a:t>9</a:t>
            </a:fld>
            <a:endParaRPr lang="en-US" altLang="nl-NL" sz="100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80B34245-9C36-12F4-C4EB-2848DC58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623619"/>
            <a:ext cx="8229600" cy="42536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Bewuste fantasieën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iets verzinnen, bedenken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Onbewuste fantasieën: </a:t>
            </a:r>
          </a:p>
          <a:p>
            <a:pPr marL="457200" lvl="1" indent="0">
              <a:buNone/>
            </a:pPr>
            <a:r>
              <a:rPr lang="nl-NL" altLang="nl-NL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	</a:t>
            </a:r>
            <a:r>
              <a:rPr lang="nl-NL" altLang="nl-NL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beelden, ideeën, gedachten, overtuigingen die als 	</a:t>
            </a:r>
            <a:r>
              <a:rPr lang="nl-NL" altLang="nl-NL" sz="24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vanzelfsprekend</a:t>
            </a:r>
            <a:r>
              <a:rPr lang="nl-NL" altLang="nl-NL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ten grondslag liggen aan doen en laten</a:t>
            </a:r>
          </a:p>
          <a:p>
            <a:pPr>
              <a:lnSpc>
                <a:spcPct val="150000"/>
              </a:lnSpc>
            </a:pP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Basis van ons </a:t>
            </a:r>
            <a:r>
              <a:rPr lang="nl-NL" altLang="nl-NL" i="1" dirty="0">
                <a:latin typeface="Arial Narrow" panose="020B0604020202020204" pitchFamily="34" charset="0"/>
                <a:cs typeface="Arial Narrow" panose="020B0604020202020204" pitchFamily="34" charset="0"/>
              </a:rPr>
              <a:t>hele</a:t>
            </a:r>
            <a:r>
              <a:rPr lang="nl-NL" altLang="nl-NL" dirty="0">
                <a:latin typeface="Arial Narrow" panose="020B0604020202020204" pitchFamily="34" charset="0"/>
                <a:cs typeface="Arial Narrow" panose="020B0604020202020204" pitchFamily="34" charset="0"/>
              </a:rPr>
              <a:t> functioneren</a:t>
            </a:r>
          </a:p>
          <a:p>
            <a:pPr>
              <a:lnSpc>
                <a:spcPct val="150000"/>
              </a:lnSpc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nl-NL" altLang="nl-NL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327385"/>
      </p:ext>
    </p:extLst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64127</TotalTime>
  <Words>292</Words>
  <Application>Microsoft Office PowerPoint</Application>
  <PresentationFormat>Diavoorstelling (4:3)</PresentationFormat>
  <Paragraphs>102</Paragraphs>
  <Slides>16</Slides>
  <Notes>7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Bradley Hand</vt:lpstr>
      <vt:lpstr>Times New Roman</vt:lpstr>
      <vt:lpstr>Verdana</vt:lpstr>
      <vt:lpstr>Wingdings</vt:lpstr>
      <vt:lpstr>Globe</vt:lpstr>
      <vt:lpstr>Tot in de eeuwigheid Over de tijdloosheid van de psychoanalyse</vt:lpstr>
      <vt:lpstr>Psychoanalyse</vt:lpstr>
      <vt:lpstr>Psychoanalyse en psychoanalytische psychotherapie</vt:lpstr>
      <vt:lpstr>Het onbewuste</vt:lpstr>
      <vt:lpstr>PowerPoint-presentatie</vt:lpstr>
      <vt:lpstr>PowerPoint-presentatie</vt:lpstr>
      <vt:lpstr>Dromen</vt:lpstr>
      <vt:lpstr>PowerPoint-presentatie</vt:lpstr>
      <vt:lpstr>Fantasieën</vt:lpstr>
      <vt:lpstr>Het onbewuste</vt:lpstr>
      <vt:lpstr>Overdracht</vt:lpstr>
      <vt:lpstr>Overdracht</vt:lpstr>
      <vt:lpstr>Tegenoverdracht</vt:lpstr>
      <vt:lpstr>Innerlijke wereld</vt:lpstr>
      <vt:lpstr>Uitgangspunten</vt:lpstr>
      <vt:lpstr> We are poor indeed if we are only sane.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Psychoanalytische Psychotherapie</dc:title>
  <dc:subject/>
  <dc:creator>Sylvia Janson</dc:creator>
  <cp:keywords/>
  <dc:description/>
  <cp:lastModifiedBy>SimoneMarijke SimoneMarijke</cp:lastModifiedBy>
  <cp:revision>411</cp:revision>
  <dcterms:created xsi:type="dcterms:W3CDTF">2005-02-18T15:11:32Z</dcterms:created>
  <dcterms:modified xsi:type="dcterms:W3CDTF">2023-07-13T10:39:59Z</dcterms:modified>
  <cp:category/>
</cp:coreProperties>
</file>