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011" r:id="rId4"/>
  </p:sldMasterIdLst>
  <p:notesMasterIdLst>
    <p:notesMasterId r:id="rId19"/>
  </p:notesMasterIdLst>
  <p:handoutMasterIdLst>
    <p:handoutMasterId r:id="rId20"/>
  </p:handoutMasterIdLst>
  <p:sldIdLst>
    <p:sldId id="271" r:id="rId5"/>
    <p:sldId id="295" r:id="rId6"/>
    <p:sldId id="281" r:id="rId7"/>
    <p:sldId id="282" r:id="rId8"/>
    <p:sldId id="284" r:id="rId9"/>
    <p:sldId id="286" r:id="rId10"/>
    <p:sldId id="289" r:id="rId11"/>
    <p:sldId id="288" r:id="rId12"/>
    <p:sldId id="290" r:id="rId13"/>
    <p:sldId id="291" r:id="rId14"/>
    <p:sldId id="292" r:id="rId15"/>
    <p:sldId id="287" r:id="rId16"/>
    <p:sldId id="294" r:id="rId17"/>
    <p:sldId id="293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E"/>
    <a:srgbClr val="1A1A20"/>
    <a:srgbClr val="FF8000"/>
    <a:srgbClr val="E4312C"/>
    <a:srgbClr val="009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486" autoAdjust="0"/>
  </p:normalViewPr>
  <p:slideViewPr>
    <p:cSldViewPr showGuides="1">
      <p:cViewPr varScale="1">
        <p:scale>
          <a:sx n="67" d="100"/>
          <a:sy n="67" d="100"/>
        </p:scale>
        <p:origin x="136" y="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9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19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FC99-108D-4695-8AF1-2D7D2FAECB94}" type="datetimeFigureOut">
              <a:rPr lang="en-US" smtClean="0"/>
              <a:pPr/>
              <a:t>7/7/2023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3632F-4A90-4A2D-9731-9ADAF86519F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67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9597-787D-4A4E-A08C-2F4F459F2753}" type="datetimeFigureOut">
              <a:rPr lang="en-US" smtClean="0"/>
              <a:pPr/>
              <a:t>7/7/2023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915E-8BAF-4DB5-8BE1-35DD7C1B4FF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584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5" y="235454"/>
            <a:ext cx="4202192" cy="81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196975"/>
            <a:ext cx="12192000" cy="5661025"/>
          </a:xfrm>
        </p:spPr>
        <p:txBody>
          <a:bodyPr/>
          <a:lstStyle>
            <a:lvl1pPr>
              <a:defRPr baseline="-25000"/>
            </a:lvl1pPr>
          </a:lstStyle>
          <a:p>
            <a:endParaRPr lang="en-US" dirty="0"/>
          </a:p>
        </p:txBody>
      </p:sp>
      <p:sp>
        <p:nvSpPr>
          <p:cNvPr id="19" name="Spreker + datum">
            <a:extLst>
              <a:ext uri="{FF2B5EF4-FFF2-40B4-BE49-F238E27FC236}">
                <a16:creationId xmlns:a16="http://schemas.microsoft.com/office/drawing/2014/main" id="{22050EA1-CA9C-4396-8218-E69567FC45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337" y="5589240"/>
            <a:ext cx="4652591" cy="487833"/>
          </a:xfrm>
          <a:solidFill>
            <a:schemeClr val="bg1">
              <a:lumMod val="85000"/>
            </a:schemeClr>
          </a:solidFill>
        </p:spPr>
        <p:txBody>
          <a:bodyPr tIns="180000">
            <a:norm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Spreker + Datum</a:t>
            </a:r>
            <a:br>
              <a:rPr lang="nl-NL" dirty="0"/>
            </a:br>
            <a:endParaRPr lang="nl-NL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B010751-BA61-49BF-A388-64D88C63E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6" y="4293096"/>
            <a:ext cx="4652591" cy="1296144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3C1930B-82DE-4C71-BB08-517E6561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6" y="3826564"/>
            <a:ext cx="4652592" cy="466532"/>
          </a:xfrm>
          <a:solidFill>
            <a:schemeClr val="bg1"/>
          </a:solidFill>
        </p:spPr>
        <p:txBody>
          <a:bodyPr tIns="14400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6206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80234"/>
            <a:ext cx="381000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2792744" y="2156298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je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2397928" y="2215821"/>
            <a:ext cx="288032" cy="276999"/>
            <a:chOff x="12494133" y="2712391"/>
            <a:chExt cx="288032" cy="276999"/>
          </a:xfrm>
        </p:grpSpPr>
        <p:sp>
          <p:nvSpPr>
            <p:cNvPr id="16" name="Rectangle 1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791363" y="3798204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02" y="5136676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12388482" y="569530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12397928" y="2861179"/>
            <a:ext cx="288032" cy="276999"/>
            <a:chOff x="12492689" y="2721406"/>
            <a:chExt cx="288032" cy="276999"/>
          </a:xfrm>
        </p:grpSpPr>
        <p:sp>
          <p:nvSpPr>
            <p:cNvPr id="27" name="Rectangle 2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2396700" y="273236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12370968" y="208429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/>
          <p:nvPr userDrawn="1"/>
        </p:nvSpPr>
        <p:spPr>
          <a:xfrm>
            <a:off x="12846660" y="289024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Klik vervolgens bij het onderdeel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‘Schikken’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‘Naar achtergrond’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421465" y="3800073"/>
            <a:ext cx="288032" cy="276999"/>
            <a:chOff x="12492689" y="2721406"/>
            <a:chExt cx="288032" cy="276999"/>
          </a:xfrm>
        </p:grpSpPr>
        <p:sp>
          <p:nvSpPr>
            <p:cNvPr id="33" name="Rectangle 3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12385533" y="371703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Startpagina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68">
          <p15:clr>
            <a:srgbClr val="FBAE40"/>
          </p15:clr>
        </p15:guide>
        <p15:guide id="9" pos="4567">
          <p15:clr>
            <a:srgbClr val="FBAE40"/>
          </p15:clr>
        </p15:guide>
        <p15:guide id="11" orient="horz" pos="3816" userDrawn="1">
          <p15:clr>
            <a:srgbClr val="FBAE40"/>
          </p15:clr>
        </p15:guide>
        <p15:guide id="12" orient="horz" pos="3528" userDrawn="1">
          <p15:clr>
            <a:srgbClr val="FBAE40"/>
          </p15:clr>
        </p15:guide>
        <p15:guide id="13" pos="501" userDrawn="1">
          <p15:clr>
            <a:srgbClr val="FBAE40"/>
          </p15:clr>
        </p15:guide>
        <p15:guide id="14" pos="3425" userDrawn="1">
          <p15:clr>
            <a:srgbClr val="FBAE40"/>
          </p15:clr>
        </p15:guide>
        <p15:guide id="15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796467"/>
            <a:ext cx="11159196" cy="8323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200" y="1747292"/>
            <a:ext cx="3495576" cy="4706044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16" name="Picture Placeholder 7">
            <a:extLst>
              <a:ext uri="{FF2B5EF4-FFF2-40B4-BE49-F238E27FC236}">
                <a16:creationId xmlns:a16="http://schemas.microsoft.com/office/drawing/2014/main" id="{F3EBE767-6505-4CEF-AB07-52CB38903C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2224" y="1747292"/>
            <a:ext cx="3495576" cy="4706044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17" name="Picture Placeholder 7">
            <a:extLst>
              <a:ext uri="{FF2B5EF4-FFF2-40B4-BE49-F238E27FC236}">
                <a16:creationId xmlns:a16="http://schemas.microsoft.com/office/drawing/2014/main" id="{D0EE3735-77D9-4126-9A30-0D4B6017D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8212" y="1747292"/>
            <a:ext cx="3495576" cy="4706044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4" name="Rectangle 1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4" name="Rectangle 2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nl-NL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4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4" pos="363">
          <p15:clr>
            <a:srgbClr val="FBAE40"/>
          </p15:clr>
        </p15:guide>
        <p15:guide id="7" pos="5301">
          <p15:clr>
            <a:srgbClr val="FBAE40"/>
          </p15:clr>
        </p15:guide>
        <p15:guide id="8" pos="484">
          <p15:clr>
            <a:srgbClr val="FBAE40"/>
          </p15:clr>
        </p15:guide>
        <p15:guide id="9" orient="horz" pos="981">
          <p15:clr>
            <a:srgbClr val="FBAE40"/>
          </p15:clr>
        </p15:guide>
        <p15:guide id="10" orient="horz" pos="252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9376" y="1747292"/>
            <a:ext cx="5151760" cy="4683722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7" name="Picture Placeholder 7">
            <a:extLst>
              <a:ext uri="{FF2B5EF4-FFF2-40B4-BE49-F238E27FC236}">
                <a16:creationId xmlns:a16="http://schemas.microsoft.com/office/drawing/2014/main" id="{4685375D-185B-47C2-B347-B84257FEFA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28048" y="1747292"/>
            <a:ext cx="5151760" cy="4673819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4" name="Rectangle 1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2" name="Rectangle 2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2x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796467"/>
            <a:ext cx="11159196" cy="8323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18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3">
          <p15:clr>
            <a:srgbClr val="FBAE40"/>
          </p15:clr>
        </p15:guide>
        <p15:guide id="7" pos="484">
          <p15:clr>
            <a:srgbClr val="FBAE40"/>
          </p15:clr>
        </p15:guide>
        <p15:guide id="8" orient="horz" pos="981">
          <p15:clr>
            <a:srgbClr val="FBAE40"/>
          </p15:clr>
        </p15:guide>
        <p15:guide id="9" orient="horz" pos="252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Ma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4" y="1668379"/>
            <a:ext cx="6430375" cy="477425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8800" y="1980000"/>
            <a:ext cx="5606686" cy="424134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6302400" y="2006400"/>
            <a:ext cx="5505600" cy="28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302400" y="2006400"/>
            <a:ext cx="5505600" cy="2846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0" y="907200"/>
            <a:ext cx="11159196" cy="936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pic>
        <p:nvPicPr>
          <p:cNvPr id="9" name="Picture 8" descr="iMac.png">
            <a:extLst>
              <a:ext uri="{FF2B5EF4-FFF2-40B4-BE49-F238E27FC236}">
                <a16:creationId xmlns:a16="http://schemas.microsoft.com/office/drawing/2014/main" id="{C8FBE6D9-3C61-4A64-8829-1D01D752B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4" y="1668379"/>
            <a:ext cx="6430375" cy="47742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D704BE-186B-4873-9F53-FB8893678272}"/>
              </a:ext>
            </a:extLst>
          </p:cNvPr>
          <p:cNvSpPr/>
          <p:nvPr userDrawn="1"/>
        </p:nvSpPr>
        <p:spPr>
          <a:xfrm>
            <a:off x="6302400" y="2006400"/>
            <a:ext cx="5505600" cy="28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7" name="Rectangle 1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5" name="Rectangle 2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2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Pad 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 Mini 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09" y="2216721"/>
            <a:ext cx="6237171" cy="411028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8800" y="1980000"/>
            <a:ext cx="5606685" cy="4262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6043200" y="2750400"/>
            <a:ext cx="4564800" cy="3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43200" y="2750400"/>
            <a:ext cx="4564800" cy="3163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0" y="900000"/>
            <a:ext cx="11159196" cy="936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9" name="Picture 8" descr="iPad Mini H.png">
            <a:extLst>
              <a:ext uri="{FF2B5EF4-FFF2-40B4-BE49-F238E27FC236}">
                <a16:creationId xmlns:a16="http://schemas.microsoft.com/office/drawing/2014/main" id="{7213BA93-BA9D-4BEE-882B-0E3A8EBCE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09" y="2216721"/>
            <a:ext cx="6237171" cy="41102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CC6AD-546E-4DBB-BA2A-6D8A6B63E690}"/>
              </a:ext>
            </a:extLst>
          </p:cNvPr>
          <p:cNvSpPr/>
          <p:nvPr userDrawn="1"/>
        </p:nvSpPr>
        <p:spPr>
          <a:xfrm>
            <a:off x="6043200" y="2750400"/>
            <a:ext cx="4564800" cy="3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646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P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a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340768"/>
            <a:ext cx="4132447" cy="520692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8800" y="1980000"/>
            <a:ext cx="5606686" cy="42622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7681354" y="2060848"/>
            <a:ext cx="3249600" cy="38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7680176" y="2037272"/>
            <a:ext cx="3249600" cy="38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0" y="907200"/>
            <a:ext cx="11159196" cy="936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0" name="Picture 9" descr="ipad.png">
            <a:extLst>
              <a:ext uri="{FF2B5EF4-FFF2-40B4-BE49-F238E27FC236}">
                <a16:creationId xmlns:a16="http://schemas.microsoft.com/office/drawing/2014/main" id="{72A91A83-7BEC-4DFC-9141-86C25E606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340768"/>
            <a:ext cx="4132447" cy="5206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73CE4D-2F70-45E4-967A-9D739D4C3FC1}"/>
              </a:ext>
            </a:extLst>
          </p:cNvPr>
          <p:cNvSpPr/>
          <p:nvPr userDrawn="1"/>
        </p:nvSpPr>
        <p:spPr>
          <a:xfrm>
            <a:off x="7690730" y="2037272"/>
            <a:ext cx="3249600" cy="38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aseline="0" dirty="0"/>
          </a:p>
        </p:txBody>
      </p:sp>
    </p:spTree>
    <p:extLst>
      <p:ext uri="{BB962C8B-B14F-4D97-AF65-F5344CB8AC3E}">
        <p14:creationId xmlns:p14="http://schemas.microsoft.com/office/powerpoint/2010/main" val="206311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fie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92C6-2ACF-4B38-86C3-6C298EE6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907200"/>
            <a:ext cx="11233824" cy="936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4" name="Chart Placeholder 3">
            <a:extLst>
              <a:ext uri="{FF2B5EF4-FFF2-40B4-BE49-F238E27FC236}">
                <a16:creationId xmlns:a16="http://schemas.microsoft.com/office/drawing/2014/main" id="{5958EF81-0CFC-48FC-BE1D-A0A58BBF5B9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79425" y="1980000"/>
            <a:ext cx="11269663" cy="4208463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1793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F520-9086-466E-9B79-4326410D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900000"/>
            <a:ext cx="11233824" cy="9361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B1BBC81D-6CE2-4F98-83D0-5B508AF7F554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78800" y="1980000"/>
            <a:ext cx="11260138" cy="42084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3021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14" y="1980321"/>
            <a:ext cx="11148649" cy="461703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F7EDB-0AEE-417F-9CB5-243BC8B4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907200"/>
            <a:ext cx="11159196" cy="936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/>
          </a:p>
        </p:txBody>
      </p:sp>
      <p:sp>
        <p:nvSpPr>
          <p:cNvPr id="4" name="TextBox 3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Tekstpagina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(20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i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0" name="Rectangle 1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05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315" y="1980000"/>
            <a:ext cx="6398773" cy="463073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 useBgFill="1">
        <p:nvSpPr>
          <p:cNvPr id="9" name="Chart Placeholder 8">
            <a:extLst>
              <a:ext uri="{FF2B5EF4-FFF2-40B4-BE49-F238E27FC236}">
                <a16:creationId xmlns:a16="http://schemas.microsoft.com/office/drawing/2014/main" id="{006DB82F-8DD8-4627-ADF9-B9C04CE5249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104063" y="1980000"/>
            <a:ext cx="4545012" cy="463073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FEB5E-4A4C-4FFF-87D9-D1B9FD8C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907200"/>
            <a:ext cx="11159196" cy="936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/>
          </a:p>
        </p:txBody>
      </p:sp>
      <p:sp>
        <p:nvSpPr>
          <p:cNvPr id="5" name="TextBox 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(20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i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1" name="Rectangle 2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4" name="Rectangle 2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7" name="Rectangle 2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30" name="Rectangle 2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3" name="Rectangle 3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icture Placeholder 9">
            <a:extLst>
              <a:ext uri="{FF2B5EF4-FFF2-40B4-BE49-F238E27FC236}">
                <a16:creationId xmlns:a16="http://schemas.microsoft.com/office/drawing/2014/main" id="{7D111C98-D5EF-4008-AE50-102F4F1993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56362" y="0"/>
            <a:ext cx="5727701" cy="68580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7" y="908721"/>
            <a:ext cx="5616576" cy="93610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496B7-E71A-4615-93AC-7A3B3AB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980000"/>
            <a:ext cx="5616576" cy="42491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tekst + 50% afbeelding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51" name="Rectangle 5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Straight Connector 52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(20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i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70" name="Rectangle 6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73" name="Rectangle 7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76" name="Rectangle 7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79" name="Rectangle 7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82" name="Rectangle 8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7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120">
          <p15:clr>
            <a:srgbClr val="FBAE40"/>
          </p15:clr>
        </p15:guide>
        <p15:guide id="4" pos="5423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40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icture Placeholder 9">
            <a:extLst>
              <a:ext uri="{FF2B5EF4-FFF2-40B4-BE49-F238E27FC236}">
                <a16:creationId xmlns:a16="http://schemas.microsoft.com/office/drawing/2014/main" id="{7D111C98-D5EF-4008-AE50-102F4F1993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616" y="0"/>
            <a:ext cx="3475383" cy="68580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907200"/>
            <a:ext cx="7992887" cy="9361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496B7-E71A-4615-93AC-7A3B3AB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600" y="1980000"/>
            <a:ext cx="7992887" cy="42491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tekst + 25% afbeelding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51" name="Rectangle 5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Straight Connector 52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(20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i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70" name="Rectangle 6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73" name="Rectangle 7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76" name="Rectangle 7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79" name="Rectangle 7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82" name="Rectangle 8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20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13">
          <p15:clr>
            <a:srgbClr val="FBAE40"/>
          </p15:clr>
        </p15:guide>
        <p15:guide id="3" pos="54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0" y="907200"/>
            <a:ext cx="11159196" cy="589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DD10328-45F6-471F-834D-92E7E7ED225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556792"/>
            <a:ext cx="12195082" cy="53025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marL="0" indent="0" algn="ctr">
              <a:buNone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met titel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42" name="Rectangle 4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97152"/>
            <a:ext cx="8136904" cy="13681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 useBgFill="1"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685555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marL="0" indent="0" algn="ctr">
              <a:buNone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Tussenpagina</a:t>
            </a:r>
            <a:r>
              <a:rPr lang="nl-NL" b="1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afbeelding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42" name="Rectangle 4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eslid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907200"/>
            <a:ext cx="11159196" cy="93610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3" y="2355850"/>
            <a:ext cx="2395537" cy="241458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9" name="Picture Placeholder 7">
            <a:extLst>
              <a:ext uri="{FF2B5EF4-FFF2-40B4-BE49-F238E27FC236}">
                <a16:creationId xmlns:a16="http://schemas.microsoft.com/office/drawing/2014/main" id="{4769E892-37BD-4E39-8C67-8E1525991D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1413" y="2364240"/>
            <a:ext cx="2416175" cy="240619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43F37-6578-4009-AFA1-F16E909D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461" y="2355850"/>
            <a:ext cx="2905539" cy="241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1825921-4BAC-4A30-9D68-5E3CC234D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2972" y="2355850"/>
            <a:ext cx="2905539" cy="241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Introductiepagina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88" name="Rectangle 87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Rectangle 89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Straight Connector 93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96" name="Rectangle 9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Straight Connector 97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Box 103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(20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i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4" name="Group 113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115" name="Rectangle 11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118" name="Rectangle 117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121" name="Rectangle 12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124" name="Rectangle 12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127" name="Rectangle 12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2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225">
          <p15:clr>
            <a:srgbClr val="FBAE40"/>
          </p15:clr>
        </p15:guide>
        <p15:guide id="8" pos="7255">
          <p15:clr>
            <a:srgbClr val="FBAE40"/>
          </p15:clr>
        </p15:guide>
        <p15:guide id="9" pos="2496">
          <p15:clr>
            <a:srgbClr val="FBAE40"/>
          </p15:clr>
        </p15:guide>
        <p15:guide id="10" pos="484">
          <p15:clr>
            <a:srgbClr val="FBAE40"/>
          </p15:clr>
        </p15:guide>
        <p15:guide id="13" pos="3919" userDrawn="1">
          <p15:clr>
            <a:srgbClr val="FBAE40"/>
          </p15:clr>
        </p15:guide>
        <p15:guide id="14" pos="5441" userDrawn="1">
          <p15:clr>
            <a:srgbClr val="FBAE40"/>
          </p15:clr>
        </p15:guide>
        <p15:guide id="15" pos="1872" userDrawn="1">
          <p15:clr>
            <a:srgbClr val="FBAE40"/>
          </p15:clr>
        </p15:guide>
        <p15:guide id="16" pos="363" userDrawn="1">
          <p15:clr>
            <a:srgbClr val="FBAE40"/>
          </p15:clr>
        </p15:guide>
        <p15:guide id="17" orient="horz" pos="1484" userDrawn="1">
          <p15:clr>
            <a:srgbClr val="FBAE40"/>
          </p15:clr>
        </p15:guide>
        <p15:guide id="18" orient="horz" pos="3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/Introductieslide 4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796467"/>
            <a:ext cx="11159196" cy="760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690" y="1700808"/>
            <a:ext cx="2415600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9" name="Picture Placeholder 7">
            <a:extLst>
              <a:ext uri="{FF2B5EF4-FFF2-40B4-BE49-F238E27FC236}">
                <a16:creationId xmlns:a16="http://schemas.microsoft.com/office/drawing/2014/main" id="{4769E892-37BD-4E39-8C67-8E1525991D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200" y="1700808"/>
            <a:ext cx="2416175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43F37-6578-4009-AFA1-F16E909D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22108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1825921-4BAC-4A30-9D68-5E3CC234D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1625" y="4221088"/>
            <a:ext cx="241235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10" name="Picture Placeholder 7">
            <a:extLst>
              <a:ext uri="{FF2B5EF4-FFF2-40B4-BE49-F238E27FC236}">
                <a16:creationId xmlns:a16="http://schemas.microsoft.com/office/drawing/2014/main" id="{35C5B6DC-BE5E-43A2-941D-79AA88A715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5178" y="1700808"/>
            <a:ext cx="2415600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13" name="Picture Placeholder 7">
            <a:extLst>
              <a:ext uri="{FF2B5EF4-FFF2-40B4-BE49-F238E27FC236}">
                <a16:creationId xmlns:a16="http://schemas.microsoft.com/office/drawing/2014/main" id="{282B1D46-10CA-47BE-8746-C599AF7EAF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1625" y="1700808"/>
            <a:ext cx="2416175" cy="2431596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D248D55-288A-4EC0-AC4C-C8DA816AB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0506" y="422108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A808D4E-A7D5-418F-9DB7-994EFE72ED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5319" y="422108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67" name="TextBox 66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69" name="Rectangle 6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Rectangle 70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77" name="Rectangle 7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Introductiepagina 2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(20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i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97" name="Rectangle 9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100" name="Rectangle 9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103" name="Rectangle 10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04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106" name="Rectangle 10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109" name="Rectangle 10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60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3">
          <p15:clr>
            <a:srgbClr val="FBAE40"/>
          </p15:clr>
        </p15:guide>
        <p15:guide id="7" pos="5301">
          <p15:clr>
            <a:srgbClr val="FBAE40"/>
          </p15:clr>
        </p15:guide>
        <p15:guide id="8" pos="7720">
          <p15:clr>
            <a:srgbClr val="FBAE40"/>
          </p15:clr>
        </p15:guide>
        <p15:guide id="9" pos="2883">
          <p15:clr>
            <a:srgbClr val="FBAE40"/>
          </p15:clr>
        </p15:guide>
        <p15:guide id="10" pos="484">
          <p15:clr>
            <a:srgbClr val="FBAE40"/>
          </p15:clr>
        </p15:guide>
        <p15:guide id="13" pos="3976" userDrawn="1">
          <p15:clr>
            <a:srgbClr val="FBAE40"/>
          </p15:clr>
        </p15:guide>
        <p15:guide id="14" pos="5790" userDrawn="1">
          <p15:clr>
            <a:srgbClr val="FBAE40"/>
          </p15:clr>
        </p15:guide>
        <p15:guide id="15" pos="2162" userDrawn="1">
          <p15:clr>
            <a:srgbClr val="FBAE40"/>
          </p15:clr>
        </p15:guide>
        <p15:guide id="16" orient="horz" pos="981" userDrawn="1">
          <p15:clr>
            <a:srgbClr val="FBAE40"/>
          </p15:clr>
        </p15:guide>
        <p15:guide id="17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6" y="196029"/>
            <a:ext cx="2913516" cy="56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315" y="836713"/>
            <a:ext cx="11159196" cy="93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14" y="1908313"/>
            <a:ext cx="11148649" cy="46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  <p:sldLayoutId id="2147485026" r:id="rId13"/>
    <p:sldLayoutId id="2147485027" r:id="rId14"/>
    <p:sldLayoutId id="2147485029" r:id="rId15"/>
    <p:sldLayoutId id="214748503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400" i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02">
          <p15:clr>
            <a:srgbClr val="F26B43"/>
          </p15:clr>
        </p15:guide>
        <p15:guide id="8" pos="9775">
          <p15:clr>
            <a:srgbClr val="F26B43"/>
          </p15:clr>
        </p15:guide>
        <p15:guide id="11" orient="horz" pos="867">
          <p15:clr>
            <a:srgbClr val="F26B43"/>
          </p15:clr>
        </p15:guide>
        <p15:guide id="12" pos="581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847">
          <p15:clr>
            <a:srgbClr val="F26B43"/>
          </p15:clr>
        </p15:guide>
        <p15:guide id="15" orient="horz" pos="482">
          <p15:clr>
            <a:srgbClr val="F26B43"/>
          </p15:clr>
        </p15:guide>
        <p15:guide id="16" pos="3736">
          <p15:clr>
            <a:srgbClr val="F26B43"/>
          </p15:clr>
        </p15:guide>
        <p15:guide id="17" pos="3961">
          <p15:clr>
            <a:srgbClr val="F26B43"/>
          </p15:clr>
        </p15:guide>
        <p15:guide id="18" orient="horz" pos="2069">
          <p15:clr>
            <a:srgbClr val="F26B43"/>
          </p15:clr>
        </p15:guide>
        <p15:guide id="19" orient="horz" pos="2201">
          <p15:clr>
            <a:srgbClr val="F26B43"/>
          </p15:clr>
        </p15:guide>
        <p15:guide id="20" pos="2655">
          <p15:clr>
            <a:srgbClr val="F26B43"/>
          </p15:clr>
        </p15:guide>
        <p15:guide id="21" pos="2781">
          <p15:clr>
            <a:srgbClr val="F26B43"/>
          </p15:clr>
        </p15:guide>
        <p15:guide id="22" pos="4871">
          <p15:clr>
            <a:srgbClr val="F26B43"/>
          </p15:clr>
        </p15:guide>
        <p15:guide id="23" pos="5021">
          <p15:clr>
            <a:srgbClr val="F26B43"/>
          </p15:clr>
        </p15:guide>
        <p15:guide id="24" orient="horz" pos="1196" userDrawn="1">
          <p15:clr>
            <a:srgbClr val="F26B43"/>
          </p15:clr>
        </p15:guide>
        <p15:guide id="25" pos="307" userDrawn="1">
          <p15:clr>
            <a:srgbClr val="F26B43"/>
          </p15:clr>
        </p15:guide>
        <p15:guide id="26" pos="7331" userDrawn="1">
          <p15:clr>
            <a:srgbClr val="F26B43"/>
          </p15:clr>
        </p15:guide>
        <p15:guide id="27" orient="horz" pos="4113" userDrawn="1">
          <p15:clr>
            <a:srgbClr val="F26B43"/>
          </p15:clr>
        </p15:guide>
        <p15:guide id="28" orient="horz" pos="7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4F08CD10-2697-49BF-8DDA-CA11BFC112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" b="8783"/>
          <a:stretch>
            <a:fillRect/>
          </a:stretch>
        </p:blipFill>
        <p:spPr>
          <a:xfrm>
            <a:off x="0" y="1196975"/>
            <a:ext cx="12192000" cy="56610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3392" y="5589240"/>
            <a:ext cx="4652591" cy="487833"/>
          </a:xfrm>
        </p:spPr>
        <p:txBody>
          <a:bodyPr>
            <a:noAutofit/>
          </a:bodyPr>
          <a:lstStyle/>
          <a:p>
            <a:r>
              <a:rPr lang="en-US" sz="2800" dirty="0"/>
              <a:t>Prof. Dr. Frans Schalkwijk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3392" y="2492896"/>
            <a:ext cx="4652591" cy="1296144"/>
          </a:xfrm>
        </p:spPr>
        <p:txBody>
          <a:bodyPr>
            <a:noAutofit/>
          </a:bodyPr>
          <a:lstStyle/>
          <a:p>
            <a:r>
              <a:rPr lang="nl-NL" dirty="0"/>
              <a:t>De tijd staat niet stil. Van drift naar emotie</a:t>
            </a:r>
            <a:br>
              <a:rPr lang="nl-NL" sz="2800" dirty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9376" y="1484784"/>
            <a:ext cx="4652592" cy="46653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0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u="sng" dirty="0"/>
              <a:t>Kleiniaanse </a:t>
            </a:r>
            <a:r>
              <a:rPr lang="en-US" u="sng" dirty="0" err="1"/>
              <a:t>psychoanalyse</a:t>
            </a:r>
            <a:r>
              <a:rPr lang="en-US" u="sng" dirty="0"/>
              <a:t>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dan </a:t>
            </a:r>
            <a:r>
              <a:rPr lang="en-US" dirty="0" err="1"/>
              <a:t>honderd</a:t>
            </a:r>
            <a:r>
              <a:rPr lang="en-US" dirty="0"/>
              <a:t> </a:t>
            </a:r>
            <a:r>
              <a:rPr lang="en-US" dirty="0" err="1"/>
              <a:t>kenmerken</a:t>
            </a:r>
            <a:r>
              <a:rPr lang="en-US" dirty="0"/>
              <a:t> van </a:t>
            </a:r>
            <a:r>
              <a:rPr lang="en-US" dirty="0" err="1"/>
              <a:t>emoties</a:t>
            </a:r>
            <a:r>
              <a:rPr lang="en-US" dirty="0"/>
              <a:t> </a:t>
            </a:r>
            <a:r>
              <a:rPr lang="en-US" dirty="0" err="1"/>
              <a:t>een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 err="1"/>
              <a:t>affecttheorie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met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dimensies</a:t>
            </a:r>
            <a:r>
              <a:rPr lang="en-US" dirty="0"/>
              <a:t>  →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metapsychologie</a:t>
            </a:r>
            <a:r>
              <a:rPr lang="en-US" dirty="0"/>
              <a:t> die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werken</a:t>
            </a:r>
            <a:r>
              <a:rPr lang="en-US" dirty="0"/>
              <a:t> met de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 err="1"/>
              <a:t>ervaren</a:t>
            </a:r>
            <a:r>
              <a:rPr lang="en-US" dirty="0"/>
              <a:t> </a:t>
            </a:r>
            <a:r>
              <a:rPr lang="en-US" dirty="0" err="1"/>
              <a:t>emoties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Subjectieve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lichamelijke</a:t>
            </a:r>
            <a:r>
              <a:rPr lang="en-US" dirty="0"/>
              <a:t> </a:t>
            </a:r>
            <a:r>
              <a:rPr lang="en-US" dirty="0" err="1"/>
              <a:t>ervaringen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evenveel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/>
              <a:t>• Hinshelwood, R.D. (2023). </a:t>
            </a:r>
            <a:r>
              <a:rPr lang="en-US" sz="2000" i="1" dirty="0"/>
              <a:t>The mystery of emotion: Seeking a theory of what we feel. </a:t>
            </a:r>
            <a:r>
              <a:rPr lang="en-US" sz="2000" dirty="0"/>
              <a:t>Quezon City: Phoenix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Publishing House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nl-NL" sz="28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800" dirty="0"/>
              <a:t>• ‘Geweten’ verwijst naar een psychische functie die een bewakersfunctie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   </a:t>
            </a:r>
            <a:r>
              <a:rPr lang="nl-NL" sz="2800" dirty="0"/>
              <a:t> heeft voor het evenwicht van de zelfwaardering, van de identiteit. </a:t>
            </a:r>
          </a:p>
          <a:p>
            <a:pPr marL="0" indent="0">
              <a:spcBef>
                <a:spcPts val="0"/>
              </a:spcBef>
              <a:buNone/>
            </a:pPr>
            <a:endParaRPr lang="de-DE" sz="2800" dirty="0"/>
          </a:p>
          <a:p>
            <a:pPr>
              <a:spcBef>
                <a:spcPts val="0"/>
              </a:spcBef>
            </a:pPr>
            <a:r>
              <a:rPr lang="de-DE" sz="2800" dirty="0"/>
              <a:t>•   Het </a:t>
            </a:r>
            <a:r>
              <a:rPr lang="de-DE" sz="2800" dirty="0" err="1"/>
              <a:t>gaat</a:t>
            </a:r>
            <a:r>
              <a:rPr lang="de-DE" sz="2800" dirty="0"/>
              <a:t> </a:t>
            </a:r>
            <a:r>
              <a:rPr lang="de-DE" sz="2800" dirty="0" err="1"/>
              <a:t>om</a:t>
            </a:r>
            <a:r>
              <a:rPr lang="de-DE" sz="2800" dirty="0"/>
              <a:t> </a:t>
            </a:r>
            <a:r>
              <a:rPr lang="de-DE" sz="2800" dirty="0" err="1"/>
              <a:t>het</a:t>
            </a:r>
            <a:r>
              <a:rPr lang="de-DE" sz="2800" dirty="0"/>
              <a:t> </a:t>
            </a:r>
            <a:r>
              <a:rPr lang="de-DE" sz="2800" dirty="0" err="1"/>
              <a:t>zelf</a:t>
            </a:r>
            <a:r>
              <a:rPr lang="de-DE" sz="2800" dirty="0"/>
              <a:t>, </a:t>
            </a:r>
            <a:r>
              <a:rPr lang="de-DE" sz="2800" dirty="0" err="1"/>
              <a:t>over</a:t>
            </a:r>
            <a:r>
              <a:rPr lang="de-DE" sz="2800" dirty="0"/>
              <a:t> wie en </a:t>
            </a:r>
            <a:r>
              <a:rPr lang="de-DE" sz="2800" dirty="0" err="1"/>
              <a:t>hoe</a:t>
            </a:r>
            <a:r>
              <a:rPr lang="de-DE" sz="2800" dirty="0"/>
              <a:t> je </a:t>
            </a:r>
            <a:r>
              <a:rPr lang="de-DE" sz="2800" dirty="0" err="1"/>
              <a:t>bent</a:t>
            </a:r>
            <a:r>
              <a:rPr lang="de-DE" sz="2800" dirty="0"/>
              <a:t>, </a:t>
            </a:r>
            <a:r>
              <a:rPr lang="de-DE" sz="2800" dirty="0" err="1"/>
              <a:t>maar</a:t>
            </a:r>
            <a:r>
              <a:rPr lang="de-DE" sz="2800" dirty="0"/>
              <a:t> </a:t>
            </a:r>
            <a:r>
              <a:rPr lang="de-DE" sz="2800" dirty="0" err="1"/>
              <a:t>altijd</a:t>
            </a:r>
            <a:r>
              <a:rPr lang="de-DE" sz="2800" dirty="0"/>
              <a:t> in </a:t>
            </a:r>
            <a:r>
              <a:rPr lang="de-DE" sz="2800" dirty="0" err="1"/>
              <a:t>relatie</a:t>
            </a:r>
            <a:r>
              <a:rPr lang="de-DE" sz="2800" dirty="0"/>
              <a:t> tot</a:t>
            </a:r>
          </a:p>
          <a:p>
            <a:pPr>
              <a:spcBef>
                <a:spcPts val="0"/>
              </a:spcBef>
            </a:pPr>
            <a:r>
              <a:rPr lang="de-DE" dirty="0"/>
              <a:t>   </a:t>
            </a:r>
            <a:r>
              <a:rPr lang="de-DE" sz="2800" dirty="0"/>
              <a:t> anderen. </a:t>
            </a:r>
          </a:p>
          <a:p>
            <a:pPr>
              <a:spcBef>
                <a:spcPts val="0"/>
              </a:spcBef>
            </a:pPr>
            <a:endParaRPr lang="de-DE" sz="2800" dirty="0"/>
          </a:p>
          <a:p>
            <a:pPr>
              <a:spcBef>
                <a:spcPts val="0"/>
              </a:spcBef>
            </a:pPr>
            <a:r>
              <a:rPr lang="de-DE" sz="2800" dirty="0"/>
              <a:t>•  De </a:t>
            </a:r>
            <a:r>
              <a:rPr lang="de-DE" sz="2800" dirty="0" err="1"/>
              <a:t>activiteit</a:t>
            </a:r>
            <a:r>
              <a:rPr lang="de-DE" sz="2800" dirty="0"/>
              <a:t> van </a:t>
            </a:r>
            <a:r>
              <a:rPr lang="de-DE" sz="2800" dirty="0" err="1"/>
              <a:t>het</a:t>
            </a:r>
            <a:r>
              <a:rPr lang="de-DE" sz="2800" dirty="0"/>
              <a:t> </a:t>
            </a:r>
            <a:r>
              <a:rPr lang="de-DE" sz="2800" dirty="0" err="1"/>
              <a:t>geweten</a:t>
            </a:r>
            <a:r>
              <a:rPr lang="de-DE" sz="2800" dirty="0"/>
              <a:t> </a:t>
            </a:r>
            <a:r>
              <a:rPr lang="de-DE" sz="2800" dirty="0" err="1"/>
              <a:t>uit</a:t>
            </a:r>
            <a:r>
              <a:rPr lang="de-DE" sz="2800" dirty="0"/>
              <a:t> zich in de </a:t>
            </a:r>
            <a:r>
              <a:rPr lang="de-DE" sz="2800" dirty="0" err="1"/>
              <a:t>ervaring</a:t>
            </a:r>
            <a:r>
              <a:rPr lang="de-DE" sz="2800" dirty="0"/>
              <a:t> van </a:t>
            </a:r>
            <a:r>
              <a:rPr lang="de-DE" sz="2800" dirty="0" err="1"/>
              <a:t>zelfbewuste</a:t>
            </a:r>
            <a:endParaRPr lang="de-DE" sz="2800" dirty="0"/>
          </a:p>
          <a:p>
            <a:pPr>
              <a:spcBef>
                <a:spcPts val="0"/>
              </a:spcBef>
            </a:pPr>
            <a:r>
              <a:rPr lang="de-DE" dirty="0"/>
              <a:t>  </a:t>
            </a:r>
            <a:r>
              <a:rPr lang="de-DE" sz="2800" dirty="0"/>
              <a:t>  </a:t>
            </a:r>
            <a:r>
              <a:rPr lang="de-DE" sz="2800" dirty="0" err="1"/>
              <a:t>emoties</a:t>
            </a:r>
            <a:r>
              <a:rPr lang="de-DE" sz="2800" dirty="0"/>
              <a:t>: </a:t>
            </a:r>
            <a:r>
              <a:rPr lang="de-DE" sz="2800" dirty="0" err="1"/>
              <a:t>schaamte</a:t>
            </a:r>
            <a:r>
              <a:rPr lang="de-DE" sz="2800" dirty="0"/>
              <a:t>, </a:t>
            </a:r>
            <a:r>
              <a:rPr lang="de-DE" sz="2800" dirty="0" err="1"/>
              <a:t>trots</a:t>
            </a:r>
            <a:r>
              <a:rPr lang="de-DE" sz="2800" dirty="0"/>
              <a:t>, schuld en </a:t>
            </a:r>
            <a:r>
              <a:rPr lang="de-DE" sz="2800" dirty="0" err="1"/>
              <a:t>variaties</a:t>
            </a:r>
            <a:r>
              <a:rPr lang="de-DE" sz="2800" dirty="0"/>
              <a:t> </a:t>
            </a:r>
            <a:r>
              <a:rPr lang="de-DE" sz="2800" dirty="0" err="1"/>
              <a:t>daarvan</a:t>
            </a:r>
            <a:r>
              <a:rPr lang="de-DE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11F5F99-5DB9-16C7-5C35-EB3DAEF3A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2348880"/>
            <a:ext cx="7222335" cy="40881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842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</a:t>
            </a:r>
            <a:r>
              <a:rPr lang="en-US" dirty="0" err="1"/>
              <a:t>Kortom</a:t>
            </a:r>
            <a:r>
              <a:rPr lang="en-US" dirty="0"/>
              <a:t>: </a:t>
            </a:r>
            <a:r>
              <a:rPr lang="en-US" dirty="0" err="1"/>
              <a:t>stof</a:t>
            </a:r>
            <a:r>
              <a:rPr lang="en-US" dirty="0"/>
              <a:t> tot </a:t>
            </a:r>
            <a:r>
              <a:rPr lang="en-US" dirty="0" err="1"/>
              <a:t>nadenken</a:t>
            </a:r>
            <a:r>
              <a:rPr lang="en-US" dirty="0"/>
              <a:t>!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2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5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Psychoanalyse</a:t>
            </a:r>
            <a:r>
              <a:rPr lang="en-US" dirty="0"/>
              <a:t> is </a:t>
            </a:r>
            <a:r>
              <a:rPr lang="en-US" dirty="0" err="1"/>
              <a:t>zo’n</a:t>
            </a:r>
            <a:r>
              <a:rPr lang="en-US" dirty="0"/>
              <a:t> 125 </a:t>
            </a:r>
            <a:r>
              <a:rPr lang="en-US" dirty="0" err="1"/>
              <a:t>jaar</a:t>
            </a:r>
            <a:r>
              <a:rPr lang="en-US" dirty="0"/>
              <a:t> oud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• De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praktijk</a:t>
            </a:r>
            <a:r>
              <a:rPr lang="en-US" dirty="0"/>
              <a:t> is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doorontwikkeld</a:t>
            </a:r>
            <a:r>
              <a:rPr lang="en-US" dirty="0"/>
              <a:t> dan de </a:t>
            </a:r>
            <a:r>
              <a:rPr lang="en-US" dirty="0" err="1"/>
              <a:t>metapsychologie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Invloed</a:t>
            </a:r>
            <a:r>
              <a:rPr lang="en-US" dirty="0"/>
              <a:t> van de </a:t>
            </a:r>
            <a:r>
              <a:rPr lang="en-US" dirty="0" err="1"/>
              <a:t>metapsychologie</a:t>
            </a:r>
            <a:r>
              <a:rPr lang="en-US" dirty="0"/>
              <a:t> op </a:t>
            </a:r>
            <a:r>
              <a:rPr lang="en-US" dirty="0" err="1"/>
              <a:t>klinisch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beeldvorming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Nieuw</a:t>
            </a:r>
            <a:r>
              <a:rPr lang="en-US" dirty="0"/>
              <a:t> model is </a:t>
            </a:r>
            <a:r>
              <a:rPr lang="en-US" dirty="0" err="1"/>
              <a:t>nodig</a:t>
            </a:r>
            <a:r>
              <a:rPr lang="en-US" dirty="0"/>
              <a:t> over wat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drijft</a:t>
            </a:r>
            <a:r>
              <a:rPr lang="en-US" dirty="0"/>
              <a:t>, </a:t>
            </a:r>
            <a:r>
              <a:rPr lang="en-US" dirty="0" err="1"/>
              <a:t>waardoor</a:t>
            </a:r>
            <a:r>
              <a:rPr lang="en-US" dirty="0"/>
              <a:t> de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 </a:t>
            </a:r>
          </a:p>
          <a:p>
            <a:pPr>
              <a:spcBef>
                <a:spcPts val="0"/>
              </a:spcBef>
            </a:pPr>
            <a:r>
              <a:rPr lang="en-US" dirty="0"/>
              <a:t>  de meta-</a:t>
            </a:r>
            <a:r>
              <a:rPr lang="en-US" dirty="0" err="1"/>
              <a:t>psychologie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afgestemd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u="sng" dirty="0"/>
              <a:t>Het </a:t>
            </a:r>
            <a:r>
              <a:rPr lang="en-US" u="sng" dirty="0" err="1"/>
              <a:t>klassieke</a:t>
            </a:r>
            <a:r>
              <a:rPr lang="en-US" u="sng" dirty="0"/>
              <a:t> </a:t>
            </a:r>
            <a:r>
              <a:rPr lang="en-US" u="sng" dirty="0" err="1"/>
              <a:t>driftmodel</a:t>
            </a:r>
            <a:r>
              <a:rPr lang="en-US" u="sng" dirty="0"/>
              <a:t> (Freud, Klein)</a:t>
            </a: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agressieve</a:t>
            </a:r>
            <a:r>
              <a:rPr lang="en-US" dirty="0"/>
              <a:t> </a:t>
            </a:r>
            <a:r>
              <a:rPr lang="en-US" dirty="0" err="1"/>
              <a:t>driften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biologische</a:t>
            </a:r>
            <a:r>
              <a:rPr lang="en-US" dirty="0"/>
              <a:t> </a:t>
            </a:r>
            <a:r>
              <a:rPr lang="en-US" dirty="0" err="1"/>
              <a:t>behoeften</a:t>
            </a:r>
            <a:r>
              <a:rPr lang="en-US" dirty="0"/>
              <a:t> die in </a:t>
            </a:r>
            <a:r>
              <a:rPr lang="en-US" dirty="0" err="1"/>
              <a:t>handelen</a:t>
            </a:r>
            <a:r>
              <a:rPr lang="en-US" dirty="0"/>
              <a:t>,</a:t>
            </a: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dirty="0" err="1"/>
              <a:t>denken</a:t>
            </a:r>
            <a:r>
              <a:rPr lang="en-US" dirty="0"/>
              <a:t> of </a:t>
            </a:r>
            <a:r>
              <a:rPr lang="en-US" dirty="0" err="1"/>
              <a:t>fantaseren</a:t>
            </a:r>
            <a:r>
              <a:rPr lang="en-US" dirty="0"/>
              <a:t> </a:t>
            </a:r>
            <a:r>
              <a:rPr lang="en-US" dirty="0" err="1"/>
              <a:t>bevrediging</a:t>
            </a:r>
            <a:r>
              <a:rPr lang="en-US" dirty="0"/>
              <a:t> </a:t>
            </a:r>
            <a:r>
              <a:rPr lang="en-US" dirty="0" err="1"/>
              <a:t>zoeken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motiveert</a:t>
            </a:r>
            <a:r>
              <a:rPr lang="en-US" dirty="0"/>
              <a:t> de </a:t>
            </a:r>
            <a:r>
              <a:rPr lang="en-US" dirty="0" err="1"/>
              <a:t>mens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Driftmodel</a:t>
            </a:r>
            <a:r>
              <a:rPr lang="en-US" dirty="0"/>
              <a:t> is </a:t>
            </a:r>
            <a:r>
              <a:rPr lang="en-US" dirty="0" err="1"/>
              <a:t>verbonden</a:t>
            </a:r>
            <a:r>
              <a:rPr lang="en-US" dirty="0"/>
              <a:t> met het </a:t>
            </a:r>
            <a:r>
              <a:rPr lang="en-US" dirty="0" err="1"/>
              <a:t>structurele</a:t>
            </a:r>
            <a:r>
              <a:rPr lang="en-US" dirty="0"/>
              <a:t> </a:t>
            </a:r>
            <a:r>
              <a:rPr lang="en-US" dirty="0" err="1"/>
              <a:t>gezichtspunt</a:t>
            </a:r>
            <a:r>
              <a:rPr lang="en-US" dirty="0"/>
              <a:t>, </a:t>
            </a:r>
            <a:r>
              <a:rPr lang="en-US" dirty="0" err="1"/>
              <a:t>waarin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dirty="0" err="1"/>
              <a:t>biologische</a:t>
            </a:r>
            <a:r>
              <a:rPr lang="en-US" dirty="0"/>
              <a:t> </a:t>
            </a:r>
            <a:r>
              <a:rPr lang="en-US" dirty="0" err="1"/>
              <a:t>krachten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het id de </a:t>
            </a:r>
            <a:r>
              <a:rPr lang="en-US" dirty="0" err="1"/>
              <a:t>grenzen</a:t>
            </a:r>
            <a:r>
              <a:rPr lang="en-US" dirty="0"/>
              <a:t> van het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belagen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Model van </a:t>
            </a:r>
            <a:r>
              <a:rPr lang="en-US" dirty="0" err="1"/>
              <a:t>afweermechanismen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908720"/>
            <a:ext cx="11159196" cy="936103"/>
          </a:xfrm>
        </p:spPr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8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u="sng" dirty="0"/>
              <a:t>Jaren ‘50 </a:t>
            </a:r>
            <a:r>
              <a:rPr lang="en-US" u="sng" dirty="0" err="1"/>
              <a:t>en</a:t>
            </a:r>
            <a:r>
              <a:rPr lang="en-US" u="sng" dirty="0"/>
              <a:t> ’60 (Kernberg, Kohut)</a:t>
            </a:r>
          </a:p>
          <a:p>
            <a:pPr>
              <a:spcBef>
                <a:spcPts val="0"/>
              </a:spcBef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dirty="0"/>
              <a:t>• Object-</a:t>
            </a:r>
            <a:r>
              <a:rPr lang="en-US" dirty="0" err="1"/>
              <a:t>relationele</a:t>
            </a:r>
            <a:r>
              <a:rPr lang="en-US" dirty="0"/>
              <a:t> model: </a:t>
            </a:r>
          </a:p>
          <a:p>
            <a:pPr>
              <a:spcBef>
                <a:spcPts val="0"/>
              </a:spcBef>
            </a:pPr>
            <a:r>
              <a:rPr lang="en-US" dirty="0"/>
              <a:t>  de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gedreven</a:t>
            </a:r>
            <a:r>
              <a:rPr lang="en-US" dirty="0"/>
              <a:t> door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agressieve</a:t>
            </a:r>
            <a:r>
              <a:rPr lang="en-US" dirty="0"/>
              <a:t> </a:t>
            </a:r>
            <a:r>
              <a:rPr lang="en-US" dirty="0" err="1"/>
              <a:t>behoeften</a:t>
            </a:r>
            <a:r>
              <a:rPr lang="en-US" dirty="0"/>
              <a:t> </a:t>
            </a:r>
            <a:r>
              <a:rPr lang="en-US" dirty="0" err="1"/>
              <a:t>én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door </a:t>
            </a:r>
            <a:r>
              <a:rPr lang="en-US" dirty="0" err="1"/>
              <a:t>bevrediging</a:t>
            </a:r>
            <a:r>
              <a:rPr lang="en-US" dirty="0"/>
              <a:t> van </a:t>
            </a:r>
            <a:r>
              <a:rPr lang="en-US" dirty="0" err="1"/>
              <a:t>relationele</a:t>
            </a:r>
            <a:r>
              <a:rPr lang="en-US" dirty="0"/>
              <a:t> </a:t>
            </a:r>
            <a:r>
              <a:rPr lang="en-US" dirty="0" err="1"/>
              <a:t>wensen</a:t>
            </a:r>
            <a:r>
              <a:rPr lang="en-US" dirty="0"/>
              <a:t> (</a:t>
            </a:r>
            <a:r>
              <a:rPr lang="en-US" i="1" dirty="0"/>
              <a:t>needs and wishes)</a:t>
            </a:r>
            <a:r>
              <a:rPr lang="en-US" dirty="0"/>
              <a:t>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 </a:t>
            </a:r>
            <a:r>
              <a:rPr lang="en-US" dirty="0" err="1"/>
              <a:t>Zelfpsychologie</a:t>
            </a:r>
            <a:r>
              <a:rPr lang="en-US" dirty="0"/>
              <a:t>: </a:t>
            </a:r>
          </a:p>
          <a:p>
            <a:pPr>
              <a:spcBef>
                <a:spcPts val="0"/>
              </a:spcBef>
            </a:pPr>
            <a:r>
              <a:rPr lang="en-US" dirty="0"/>
              <a:t>   de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gedreven</a:t>
            </a:r>
            <a:r>
              <a:rPr lang="en-US" dirty="0"/>
              <a:t> door </a:t>
            </a:r>
            <a:r>
              <a:rPr lang="en-US" dirty="0" err="1"/>
              <a:t>onbevredigde</a:t>
            </a:r>
            <a:r>
              <a:rPr lang="en-US" dirty="0"/>
              <a:t> </a:t>
            </a:r>
            <a:r>
              <a:rPr lang="en-US" dirty="0" err="1"/>
              <a:t>narcistische</a:t>
            </a:r>
            <a:r>
              <a:rPr lang="en-US" dirty="0"/>
              <a:t> </a:t>
            </a:r>
            <a:r>
              <a:rPr lang="en-US" dirty="0" err="1"/>
              <a:t>wensen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(</a:t>
            </a:r>
            <a:r>
              <a:rPr lang="en-US" dirty="0" err="1"/>
              <a:t>bewonderd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, de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bewonderen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bewonderen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/>
          </a:p>
          <a:p>
            <a:r>
              <a:rPr lang="en-US" u="sng" dirty="0" err="1"/>
              <a:t>Problematisch</a:t>
            </a:r>
            <a:r>
              <a:rPr lang="en-US" u="sng" dirty="0"/>
              <a:t> </a:t>
            </a:r>
            <a:r>
              <a:rPr lang="en-US" u="sng" dirty="0" err="1"/>
              <a:t>aan</a:t>
            </a:r>
            <a:r>
              <a:rPr lang="en-US" u="sng" dirty="0"/>
              <a:t> het </a:t>
            </a:r>
            <a:r>
              <a:rPr lang="en-US" u="sng" dirty="0" err="1"/>
              <a:t>driftmodel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Deterministisch</a:t>
            </a:r>
            <a:r>
              <a:rPr lang="en-US" dirty="0"/>
              <a:t> (</a:t>
            </a:r>
            <a:r>
              <a:rPr lang="en-US" dirty="0" err="1"/>
              <a:t>causaal</a:t>
            </a:r>
            <a:r>
              <a:rPr lang="en-US" dirty="0"/>
              <a:t>) </a:t>
            </a:r>
            <a:r>
              <a:rPr lang="en-US" dirty="0" err="1"/>
              <a:t>lineair</a:t>
            </a:r>
            <a:r>
              <a:rPr lang="en-US" dirty="0"/>
              <a:t>  model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systemisch</a:t>
            </a:r>
            <a:r>
              <a:rPr lang="en-US" dirty="0"/>
              <a:t>, </a:t>
            </a:r>
            <a:r>
              <a:rPr lang="en-US" dirty="0" err="1"/>
              <a:t>multicausaal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Eén-persoonspsychologie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interpersoonlijk</a:t>
            </a:r>
            <a:r>
              <a:rPr lang="en-US" dirty="0"/>
              <a:t>, </a:t>
            </a:r>
            <a:r>
              <a:rPr lang="en-US" dirty="0" err="1"/>
              <a:t>tweepersoonspsychologie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Scheiding</a:t>
            </a:r>
            <a:r>
              <a:rPr lang="en-US" dirty="0"/>
              <a:t> van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err="1"/>
              <a:t>Vanaf</a:t>
            </a:r>
            <a:r>
              <a:rPr lang="en-US" dirty="0"/>
              <a:t> de </a:t>
            </a:r>
            <a:r>
              <a:rPr lang="en-US" dirty="0" err="1"/>
              <a:t>jaren</a:t>
            </a:r>
            <a:r>
              <a:rPr lang="en-US" dirty="0"/>
              <a:t> ’80 </a:t>
            </a:r>
            <a:r>
              <a:rPr lang="en-US" dirty="0" err="1"/>
              <a:t>wordt</a:t>
            </a:r>
            <a:r>
              <a:rPr lang="en-US" dirty="0"/>
              <a:t> de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realiteit</a:t>
            </a:r>
            <a:r>
              <a:rPr lang="en-US" dirty="0"/>
              <a:t> </a:t>
            </a:r>
            <a:r>
              <a:rPr lang="en-US" dirty="0" err="1"/>
              <a:t>complexer</a:t>
            </a:r>
            <a:r>
              <a:rPr lang="en-US" dirty="0"/>
              <a:t> </a:t>
            </a:r>
            <a:r>
              <a:rPr lang="en-US" dirty="0" err="1"/>
              <a:t>beschreven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Systemisch</a:t>
            </a:r>
            <a:r>
              <a:rPr lang="en-US" dirty="0"/>
              <a:t>, </a:t>
            </a:r>
            <a:r>
              <a:rPr lang="en-US" dirty="0" err="1"/>
              <a:t>multicausaal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deterministisch</a:t>
            </a:r>
            <a:r>
              <a:rPr lang="en-US" dirty="0"/>
              <a:t> </a:t>
            </a:r>
            <a:r>
              <a:rPr lang="en-US" dirty="0" err="1"/>
              <a:t>lineair</a:t>
            </a:r>
            <a:r>
              <a:rPr lang="en-US" dirty="0"/>
              <a:t> model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Tweepersoonspsychologie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éénpersoonspsychologie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</a:t>
            </a:r>
            <a:r>
              <a:rPr lang="en-US" dirty="0" err="1"/>
              <a:t>Eenheid</a:t>
            </a:r>
            <a:r>
              <a:rPr lang="en-US" dirty="0"/>
              <a:t> van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psyche  </a:t>
            </a:r>
            <a:r>
              <a:rPr lang="en-US" dirty="0" err="1"/>
              <a:t>i.p.v</a:t>
            </a:r>
            <a:r>
              <a:rPr lang="en-US" dirty="0"/>
              <a:t>.  </a:t>
            </a:r>
            <a:r>
              <a:rPr lang="en-US" dirty="0" err="1"/>
              <a:t>lichaam-geest</a:t>
            </a:r>
            <a:r>
              <a:rPr lang="en-US" dirty="0"/>
              <a:t> </a:t>
            </a:r>
            <a:r>
              <a:rPr lang="en-US" dirty="0" err="1"/>
              <a:t>scheiding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					→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		Wat </a:t>
            </a:r>
            <a:r>
              <a:rPr lang="en-US" dirty="0" err="1"/>
              <a:t>motiveert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				</a:t>
            </a:r>
            <a:r>
              <a:rPr lang="en-US" sz="4400" dirty="0" err="1"/>
              <a:t>Emoties</a:t>
            </a:r>
            <a:r>
              <a:rPr lang="en-US" sz="4400" dirty="0"/>
              <a:t>!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lichamelijke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toestanden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op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reageren</a:t>
            </a:r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intentioneel</a:t>
            </a:r>
            <a:r>
              <a:rPr lang="en-US" dirty="0"/>
              <a:t>,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eigen </a:t>
            </a:r>
            <a:r>
              <a:rPr lang="en-US" dirty="0" err="1"/>
              <a:t>identiteit</a:t>
            </a:r>
            <a:r>
              <a:rPr lang="en-US" dirty="0"/>
              <a:t>, </a:t>
            </a:r>
            <a:r>
              <a:rPr lang="en-US" dirty="0" err="1"/>
              <a:t>betekenis</a:t>
            </a:r>
            <a:r>
              <a:rPr lang="en-US" dirty="0"/>
              <a:t> </a:t>
            </a:r>
            <a:r>
              <a:rPr lang="en-US" dirty="0" err="1"/>
              <a:t>geeft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handelingen</a:t>
            </a:r>
            <a:r>
              <a:rPr lang="en-US" dirty="0"/>
              <a:t>,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fantasieën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• die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onbewust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gelaagd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1988840"/>
            <a:ext cx="11148649" cy="461703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u="sng" dirty="0" err="1"/>
              <a:t>Tweepersoonspsychologie</a:t>
            </a:r>
            <a:endParaRPr lang="en-US" u="sng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allervroegste</a:t>
            </a:r>
            <a:r>
              <a:rPr lang="en-US" dirty="0"/>
              <a:t> </a:t>
            </a:r>
            <a:r>
              <a:rPr lang="en-US" dirty="0" err="1"/>
              <a:t>kinderontwikkeling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motivationele </a:t>
            </a:r>
            <a:r>
              <a:rPr lang="en-US" dirty="0" err="1"/>
              <a:t>systemen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/>
              <a:t>	- </a:t>
            </a:r>
            <a:r>
              <a:rPr lang="en-US" dirty="0" err="1"/>
              <a:t>menselijke</a:t>
            </a:r>
            <a:r>
              <a:rPr lang="en-US" dirty="0"/>
              <a:t> </a:t>
            </a:r>
            <a:r>
              <a:rPr lang="en-US" dirty="0" err="1"/>
              <a:t>verbondenheid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intimiteit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- </a:t>
            </a:r>
            <a:r>
              <a:rPr lang="en-US" dirty="0" err="1"/>
              <a:t>bemeestering</a:t>
            </a:r>
            <a:r>
              <a:rPr lang="en-US" dirty="0"/>
              <a:t> van de </a:t>
            </a:r>
            <a:r>
              <a:rPr lang="en-US" dirty="0" err="1"/>
              <a:t>omgeving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- </a:t>
            </a:r>
            <a:r>
              <a:rPr lang="en-US" dirty="0" err="1"/>
              <a:t>gezond</a:t>
            </a:r>
            <a:r>
              <a:rPr lang="en-US" dirty="0"/>
              <a:t>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geest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systemen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voortdurend</a:t>
            </a:r>
            <a:r>
              <a:rPr lang="en-US" dirty="0"/>
              <a:t> </a:t>
            </a:r>
            <a:r>
              <a:rPr lang="en-US" dirty="0" err="1"/>
              <a:t>gezocht</a:t>
            </a:r>
            <a:r>
              <a:rPr lang="en-US" dirty="0"/>
              <a:t> (</a:t>
            </a:r>
            <a:r>
              <a:rPr lang="en-US" i="1" dirty="0"/>
              <a:t>seeking)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daardoor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err="1"/>
              <a:t>gevoelens</a:t>
            </a:r>
            <a:r>
              <a:rPr lang="en-US" dirty="0"/>
              <a:t>, </a:t>
            </a:r>
            <a:r>
              <a:rPr lang="en-US" dirty="0" err="1"/>
              <a:t>intenties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doelen</a:t>
            </a:r>
            <a:r>
              <a:rPr lang="en-US" dirty="0"/>
              <a:t> van die </a:t>
            </a:r>
            <a:r>
              <a:rPr lang="en-US" dirty="0" err="1"/>
              <a:t>systemen</a:t>
            </a:r>
            <a:r>
              <a:rPr lang="en-US" dirty="0"/>
              <a:t> </a:t>
            </a:r>
            <a:r>
              <a:rPr lang="en-US" dirty="0" err="1"/>
              <a:t>wakker</a:t>
            </a:r>
            <a:r>
              <a:rPr lang="en-US" dirty="0"/>
              <a:t> </a:t>
            </a:r>
            <a:r>
              <a:rPr lang="en-US" dirty="0" err="1"/>
              <a:t>gemaakt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 </a:t>
            </a:r>
            <a:r>
              <a:rPr lang="en-US" dirty="0" err="1"/>
              <a:t>relationele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intersubjectieve</a:t>
            </a:r>
            <a:r>
              <a:rPr lang="en-US" dirty="0"/>
              <a:t> </a:t>
            </a:r>
            <a:r>
              <a:rPr lang="en-US" dirty="0" err="1"/>
              <a:t>psychoanalyse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/>
              <a:t>	De </a:t>
            </a:r>
            <a:r>
              <a:rPr lang="en-US" dirty="0" err="1"/>
              <a:t>mens</a:t>
            </a:r>
            <a:r>
              <a:rPr lang="en-US" dirty="0"/>
              <a:t> </a:t>
            </a:r>
            <a:r>
              <a:rPr lang="en-US" dirty="0" err="1"/>
              <a:t>zoekt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onvoorwaardelijke</a:t>
            </a:r>
            <a:r>
              <a:rPr lang="en-US" dirty="0"/>
              <a:t> </a:t>
            </a:r>
            <a:r>
              <a:rPr lang="en-US" dirty="0" err="1"/>
              <a:t>erkenning</a:t>
            </a:r>
            <a:r>
              <a:rPr lang="en-US" dirty="0"/>
              <a:t> van </a:t>
            </a:r>
            <a:r>
              <a:rPr lang="en-US" dirty="0" err="1"/>
              <a:t>zijn</a:t>
            </a:r>
            <a:r>
              <a:rPr lang="en-US" dirty="0"/>
              <a:t> of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subjectiviteit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u="sng" dirty="0" err="1"/>
              <a:t>Affectieve</a:t>
            </a:r>
            <a:r>
              <a:rPr lang="en-US" u="sng" dirty="0"/>
              <a:t> </a:t>
            </a:r>
            <a:r>
              <a:rPr lang="en-US" u="sng" dirty="0" err="1"/>
              <a:t>systemen</a:t>
            </a:r>
            <a:r>
              <a:rPr lang="en-US" u="sng" dirty="0"/>
              <a:t> </a:t>
            </a:r>
            <a:r>
              <a:rPr lang="en-US" u="sng" dirty="0" err="1"/>
              <a:t>uit</a:t>
            </a:r>
            <a:r>
              <a:rPr lang="en-US" u="sng" dirty="0"/>
              <a:t> de neuroaffectieve </a:t>
            </a:r>
            <a:r>
              <a:rPr lang="en-US" u="sng" dirty="0" err="1"/>
              <a:t>wetenschappen</a:t>
            </a:r>
            <a:r>
              <a:rPr lang="en-US" u="sng" dirty="0"/>
              <a:t>:</a:t>
            </a:r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- </a:t>
            </a:r>
            <a:r>
              <a:rPr lang="en-US" dirty="0" err="1"/>
              <a:t>zoeken</a:t>
            </a:r>
            <a:r>
              <a:rPr lang="en-US" dirty="0"/>
              <a:t> (</a:t>
            </a:r>
            <a:r>
              <a:rPr lang="en-US" dirty="0" err="1"/>
              <a:t>nieuwsgierigheid</a:t>
            </a:r>
            <a:r>
              <a:rPr lang="en-US" dirty="0"/>
              <a:t>, de </a:t>
            </a:r>
            <a:r>
              <a:rPr lang="en-US" dirty="0" err="1"/>
              <a:t>wil</a:t>
            </a:r>
            <a:r>
              <a:rPr lang="en-US" dirty="0"/>
              <a:t>)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intentionele</a:t>
            </a:r>
            <a:r>
              <a:rPr lang="en-US" dirty="0"/>
              <a:t> </a:t>
            </a:r>
            <a:r>
              <a:rPr lang="en-US" dirty="0" err="1"/>
              <a:t>acties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- angst (</a:t>
            </a:r>
            <a:r>
              <a:rPr lang="en-US" dirty="0" err="1"/>
              <a:t>alarmfunctie</a:t>
            </a:r>
            <a:r>
              <a:rPr lang="en-US" dirty="0"/>
              <a:t>),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reflexieve</a:t>
            </a:r>
            <a:r>
              <a:rPr lang="en-US" dirty="0"/>
              <a:t> </a:t>
            </a:r>
            <a:r>
              <a:rPr lang="en-US" dirty="0" err="1"/>
              <a:t>acties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- </a:t>
            </a:r>
            <a:r>
              <a:rPr lang="en-US" dirty="0" err="1"/>
              <a:t>woede</a:t>
            </a:r>
            <a:r>
              <a:rPr lang="en-US" dirty="0"/>
              <a:t>/</a:t>
            </a:r>
            <a:r>
              <a:rPr lang="en-US" dirty="0" err="1"/>
              <a:t>boosheid</a:t>
            </a:r>
            <a:r>
              <a:rPr lang="en-US" dirty="0"/>
              <a:t> (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zoeksysteem</a:t>
            </a:r>
            <a:r>
              <a:rPr lang="en-US" dirty="0"/>
              <a:t> </a:t>
            </a:r>
            <a:r>
              <a:rPr lang="en-US" dirty="0" err="1"/>
              <a:t>gefrustreerd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→ </a:t>
            </a:r>
            <a:r>
              <a:rPr lang="en-US" dirty="0" err="1"/>
              <a:t>ontregeld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- lust (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driften</a:t>
            </a:r>
            <a:r>
              <a:rPr lang="en-US" dirty="0"/>
              <a:t>), in </a:t>
            </a:r>
            <a:r>
              <a:rPr lang="en-US" dirty="0" err="1"/>
              <a:t>combinatie</a:t>
            </a:r>
            <a:r>
              <a:rPr lang="en-US" dirty="0"/>
              <a:t> met </a:t>
            </a:r>
            <a:r>
              <a:rPr lang="en-US" dirty="0" err="1"/>
              <a:t>zoeken</a:t>
            </a:r>
            <a:r>
              <a:rPr lang="en-US" dirty="0"/>
              <a:t> → ‘libido’</a:t>
            </a:r>
          </a:p>
          <a:p>
            <a:pPr>
              <a:spcBef>
                <a:spcPts val="0"/>
              </a:spcBef>
            </a:pPr>
            <a:r>
              <a:rPr lang="en-US" dirty="0"/>
              <a:t>- </a:t>
            </a:r>
            <a:r>
              <a:rPr lang="en-US" dirty="0" err="1"/>
              <a:t>zorg</a:t>
            </a:r>
            <a:r>
              <a:rPr lang="en-US" dirty="0"/>
              <a:t> (</a:t>
            </a:r>
            <a:r>
              <a:rPr lang="en-US" dirty="0" err="1"/>
              <a:t>hechting</a:t>
            </a:r>
            <a:r>
              <a:rPr lang="en-US" dirty="0"/>
              <a:t>),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verbonden</a:t>
            </a:r>
            <a:r>
              <a:rPr lang="en-US" dirty="0"/>
              <a:t> met </a:t>
            </a:r>
            <a:r>
              <a:rPr lang="en-US" dirty="0" err="1"/>
              <a:t>zoek-systeem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- </a:t>
            </a:r>
            <a:r>
              <a:rPr lang="en-US" dirty="0" err="1"/>
              <a:t>paniek-separatieangst</a:t>
            </a:r>
            <a:r>
              <a:rPr lang="en-US" dirty="0"/>
              <a:t> (</a:t>
            </a:r>
            <a:r>
              <a:rPr lang="en-US" dirty="0" err="1"/>
              <a:t>gehechtheid</a:t>
            </a:r>
            <a:r>
              <a:rPr lang="en-US" dirty="0"/>
              <a:t>,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verbondenheid</a:t>
            </a:r>
            <a:r>
              <a:rPr lang="en-US" dirty="0"/>
              <a:t>) → </a:t>
            </a:r>
            <a:r>
              <a:rPr lang="en-US" dirty="0" err="1"/>
              <a:t>paniek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- </a:t>
            </a:r>
            <a:r>
              <a:rPr lang="en-US" dirty="0" err="1"/>
              <a:t>spel</a:t>
            </a:r>
            <a:r>
              <a:rPr lang="en-US" dirty="0"/>
              <a:t> (</a:t>
            </a:r>
            <a:r>
              <a:rPr lang="en-US" dirty="0" err="1"/>
              <a:t>plezier</a:t>
            </a:r>
            <a:r>
              <a:rPr lang="en-US" dirty="0"/>
              <a:t>, </a:t>
            </a:r>
            <a:r>
              <a:rPr lang="en-US" dirty="0" err="1"/>
              <a:t>lachen</a:t>
            </a:r>
            <a:r>
              <a:rPr lang="en-US" dirty="0"/>
              <a:t>), </a:t>
            </a:r>
            <a:r>
              <a:rPr lang="en-US" dirty="0" err="1"/>
              <a:t>helpt</a:t>
            </a:r>
            <a:r>
              <a:rPr lang="en-US" dirty="0"/>
              <a:t> om social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tijd staat niet stil. Van drift naar emotie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2456d2f5f5351937ece8a3df1ccd7879d11180"/>
</p:tagLst>
</file>

<file path=ppt/theme/theme1.xml><?xml version="1.0" encoding="utf-8"?>
<a:theme xmlns:a="http://schemas.openxmlformats.org/drawingml/2006/main" name="blank">
  <a:themeElements>
    <a:clrScheme name="UvA kleurenpallet">
      <a:dk1>
        <a:srgbClr val="000000"/>
      </a:dk1>
      <a:lt1>
        <a:srgbClr val="FFFFFF"/>
      </a:lt1>
      <a:dk2>
        <a:srgbClr val="F2F2F2"/>
      </a:dk2>
      <a:lt2>
        <a:srgbClr val="D8D8D8"/>
      </a:lt2>
      <a:accent1>
        <a:srgbClr val="E98300"/>
      </a:accent1>
      <a:accent2>
        <a:srgbClr val="BEB511"/>
      </a:accent2>
      <a:accent3>
        <a:srgbClr val="009CDD"/>
      </a:accent3>
      <a:accent4>
        <a:srgbClr val="E98300"/>
      </a:accent4>
      <a:accent5>
        <a:srgbClr val="90003E"/>
      </a:accent5>
      <a:accent6>
        <a:srgbClr val="C2C2C2"/>
      </a:accent6>
      <a:hlink>
        <a:srgbClr val="009CDD"/>
      </a:hlink>
      <a:folHlink>
        <a:srgbClr val="BC0031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320AE6F-90B4-4125-A65F-D68B28BE3E91}" vid="{F76EC411-5263-4E01-8EF3-9F95488A7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C7F1E87FA8848BBE681C5205F2FF7" ma:contentTypeVersion="" ma:contentTypeDescription="Create a new document." ma:contentTypeScope="" ma:versionID="addf0e1047a589fa898e4755259e0a04">
  <xsd:schema xmlns:xsd="http://www.w3.org/2001/XMLSchema" xmlns:xs="http://www.w3.org/2001/XMLSchema" xmlns:p="http://schemas.microsoft.com/office/2006/metadata/properties" xmlns:ns2="62260777-03a2-4acd-8b7f-b7cc27a56620" xmlns:ns3="f2760952-b3bb-408f-ace6-eb1e07642b86" targetNamespace="http://schemas.microsoft.com/office/2006/metadata/properties" ma:root="true" ma:fieldsID="2158c0218c8ddd7edc4a39cb947bbf17" ns2:_="" ns3:_="">
    <xsd:import namespace="62260777-03a2-4acd-8b7f-b7cc27a56620"/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60777-03a2-4acd-8b7f-b7cc27a566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D1BFF-6A8C-408A-BEBC-52C6F5124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60777-03a2-4acd-8b7f-b7cc27a56620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A0326-C6F9-40A3-894F-6061EE46E132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2760952-b3bb-408f-ace6-eb1e07642b86"/>
    <ds:schemaRef ds:uri="62260777-03a2-4acd-8b7f-b7cc27a5662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40B4EE-7306-4015-AD25-B4E548432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1694</TotalTime>
  <Words>776</Words>
  <Application>Microsoft Office PowerPoint</Application>
  <PresentationFormat>Breedbeeld</PresentationFormat>
  <Paragraphs>124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blank</vt:lpstr>
      <vt:lpstr>De tijd staat niet stil. Van drift naar emotie 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  <vt:lpstr>De tijd staat niet stil. Van drift naar emotie</vt:lpstr>
    </vt:vector>
  </TitlesOfParts>
  <Manager>Chevelie Vermaning</Manager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hier om een titel in te voegen</dc:title>
  <dc:creator>Vermaning, Chevelie</dc:creator>
  <dc:description>Deze invoegtoepassing bevat additionele hulpmiddelen voor UvA presentaties. _x000d_
version: 0.1- 2018 MAART, revision: 1340_x000d_
Last save date: 8-3-2018 12:52:14, last saved by: Martin Drenth</dc:description>
  <cp:lastModifiedBy>SimoneMarijke SimoneMarijke</cp:lastModifiedBy>
  <cp:revision>47</cp:revision>
  <dcterms:created xsi:type="dcterms:W3CDTF">2018-09-13T12:16:30Z</dcterms:created>
  <dcterms:modified xsi:type="dcterms:W3CDTF">2023-07-07T08:37:16Z</dcterms:modified>
  <cp:version>0.1- 2018 MAART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0x0101000C1C7F1E87FA8848BBE681C5205F2FF7</vt:lpwstr>
  </property>
</Properties>
</file>